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7" r:id="rId2"/>
  </p:sldMasterIdLst>
  <p:notesMasterIdLst>
    <p:notesMasterId r:id="rId45"/>
  </p:notesMasterIdLst>
  <p:handoutMasterIdLst>
    <p:handoutMasterId r:id="rId46"/>
  </p:handoutMasterIdLst>
  <p:sldIdLst>
    <p:sldId id="609" r:id="rId3"/>
    <p:sldId id="565" r:id="rId4"/>
    <p:sldId id="623" r:id="rId5"/>
    <p:sldId id="693" r:id="rId6"/>
    <p:sldId id="707" r:id="rId7"/>
    <p:sldId id="708" r:id="rId8"/>
    <p:sldId id="709" r:id="rId9"/>
    <p:sldId id="710" r:id="rId10"/>
    <p:sldId id="694" r:id="rId11"/>
    <p:sldId id="700" r:id="rId12"/>
    <p:sldId id="621" r:id="rId13"/>
    <p:sldId id="622" r:id="rId14"/>
    <p:sldId id="735" r:id="rId15"/>
    <p:sldId id="736" r:id="rId16"/>
    <p:sldId id="731" r:id="rId17"/>
    <p:sldId id="604" r:id="rId18"/>
    <p:sldId id="732" r:id="rId19"/>
    <p:sldId id="733" r:id="rId20"/>
    <p:sldId id="734" r:id="rId21"/>
    <p:sldId id="618" r:id="rId22"/>
    <p:sldId id="615" r:id="rId23"/>
    <p:sldId id="617" r:id="rId24"/>
    <p:sldId id="619" r:id="rId25"/>
    <p:sldId id="739" r:id="rId26"/>
    <p:sldId id="608" r:id="rId27"/>
    <p:sldId id="665" r:id="rId28"/>
    <p:sldId id="624" r:id="rId29"/>
    <p:sldId id="702" r:id="rId30"/>
    <p:sldId id="685" r:id="rId31"/>
    <p:sldId id="689" r:id="rId32"/>
    <p:sldId id="690" r:id="rId33"/>
    <p:sldId id="728" r:id="rId34"/>
    <p:sldId id="729" r:id="rId35"/>
    <p:sldId id="730" r:id="rId36"/>
    <p:sldId id="737" r:id="rId37"/>
    <p:sldId id="695" r:id="rId38"/>
    <p:sldId id="696" r:id="rId39"/>
    <p:sldId id="697" r:id="rId40"/>
    <p:sldId id="698" r:id="rId41"/>
    <p:sldId id="699" r:id="rId42"/>
    <p:sldId id="726" r:id="rId43"/>
    <p:sldId id="642" r:id="rId44"/>
  </p:sldIdLst>
  <p:sldSz cx="9144000" cy="6858000" type="screen4x3"/>
  <p:notesSz cx="6718300" cy="9855200"/>
  <p:defaultTextStyle>
    <a:defPPr>
      <a:defRPr lang="en-GB"/>
    </a:defPPr>
    <a:lvl1pPr algn="ctr" rtl="0" fontAlgn="base">
      <a:spcBef>
        <a:spcPct val="0"/>
      </a:spcBef>
      <a:spcAft>
        <a:spcPct val="0"/>
      </a:spcAft>
      <a:defRPr kern="1200">
        <a:solidFill>
          <a:schemeClr val="tx1"/>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Intro (Marco)" id="{25F35150-0C2D-469C-9D52-E3F9DE7C3967}">
          <p14:sldIdLst>
            <p14:sldId id="609"/>
            <p14:sldId id="565"/>
            <p14:sldId id="623"/>
          </p14:sldIdLst>
        </p14:section>
        <p14:section name="Why (Daniel)" id="{7B275DE1-F001-488B-A75D-682A6F3D9BF3}">
          <p14:sldIdLst>
            <p14:sldId id="693"/>
            <p14:sldId id="707"/>
            <p14:sldId id="708"/>
            <p14:sldId id="709"/>
            <p14:sldId id="710"/>
            <p14:sldId id="694"/>
          </p14:sldIdLst>
        </p14:section>
        <p14:section name="What (Marco)" id="{F78C90DA-044D-4909-A523-8410D3F3012E}">
          <p14:sldIdLst>
            <p14:sldId id="700"/>
            <p14:sldId id="621"/>
            <p14:sldId id="622"/>
            <p14:sldId id="735"/>
            <p14:sldId id="736"/>
            <p14:sldId id="731"/>
            <p14:sldId id="604"/>
            <p14:sldId id="732"/>
            <p14:sldId id="733"/>
            <p14:sldId id="734"/>
            <p14:sldId id="618"/>
            <p14:sldId id="615"/>
            <p14:sldId id="617"/>
            <p14:sldId id="619"/>
            <p14:sldId id="739"/>
            <p14:sldId id="608"/>
            <p14:sldId id="665"/>
            <p14:sldId id="624"/>
          </p14:sldIdLst>
        </p14:section>
        <p14:section name="How (Denis)" id="{0DBA2C87-4737-45CA-8126-9E4AC11ACC07}">
          <p14:sldIdLst>
            <p14:sldId id="702"/>
            <p14:sldId id="685"/>
            <p14:sldId id="689"/>
            <p14:sldId id="690"/>
            <p14:sldId id="728"/>
            <p14:sldId id="729"/>
            <p14:sldId id="730"/>
          </p14:sldIdLst>
        </p14:section>
        <p14:section name="Conclusion" id="{5B0524A9-2634-449E-AA8F-93EC342B4E22}">
          <p14:sldIdLst>
            <p14:sldId id="737"/>
            <p14:sldId id="695"/>
            <p14:sldId id="696"/>
            <p14:sldId id="697"/>
            <p14:sldId id="698"/>
            <p14:sldId id="699"/>
            <p14:sldId id="726"/>
            <p14:sldId id="642"/>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224">
          <p15:clr>
            <a:srgbClr val="A4A3A4"/>
          </p15:clr>
        </p15:guide>
        <p15:guide id="2" pos="2236">
          <p15:clr>
            <a:srgbClr val="A4A3A4"/>
          </p15:clr>
        </p15:guide>
        <p15:guide id="3" orient="horz" pos="3104">
          <p15:clr>
            <a:srgbClr val="A4A3A4"/>
          </p15:clr>
        </p15:guide>
        <p15:guide id="4" pos="211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RANYI Daniel (ESTAT)"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CCFF99"/>
    <a:srgbClr val="FFCC99"/>
    <a:srgbClr val="0033CC"/>
    <a:srgbClr val="D60093"/>
    <a:srgbClr val="4D4D4D"/>
    <a:srgbClr val="006600"/>
    <a:srgbClr val="008000"/>
    <a:srgbClr val="CC99FF"/>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7976" autoAdjust="0"/>
    <p:restoredTop sz="94087" autoAdjust="0"/>
  </p:normalViewPr>
  <p:slideViewPr>
    <p:cSldViewPr>
      <p:cViewPr>
        <p:scale>
          <a:sx n="70" d="100"/>
          <a:sy n="70" d="100"/>
        </p:scale>
        <p:origin x="-1854" y="-456"/>
      </p:cViewPr>
      <p:guideLst>
        <p:guide orient="horz" pos="2160"/>
        <p:guide pos="2880"/>
      </p:guideLst>
    </p:cSldViewPr>
  </p:slideViewPr>
  <p:outlineViewPr>
    <p:cViewPr>
      <p:scale>
        <a:sx n="33" d="100"/>
        <a:sy n="33" d="100"/>
      </p:scale>
      <p:origin x="0" y="20280"/>
    </p:cViewPr>
  </p:outlineViewPr>
  <p:notesTextViewPr>
    <p:cViewPr>
      <p:scale>
        <a:sx n="100" d="100"/>
        <a:sy n="100" d="100"/>
      </p:scale>
      <p:origin x="0" y="0"/>
    </p:cViewPr>
  </p:notesTextViewPr>
  <p:sorterViewPr>
    <p:cViewPr>
      <p:scale>
        <a:sx n="150" d="100"/>
        <a:sy n="150" d="100"/>
      </p:scale>
      <p:origin x="0" y="7740"/>
    </p:cViewPr>
  </p:sorterViewPr>
  <p:notesViewPr>
    <p:cSldViewPr>
      <p:cViewPr varScale="1">
        <p:scale>
          <a:sx n="79" d="100"/>
          <a:sy n="79" d="100"/>
        </p:scale>
        <p:origin x="-3954" y="-102"/>
      </p:cViewPr>
      <p:guideLst>
        <p:guide orient="horz" pos="3224"/>
        <p:guide orient="horz" pos="3104"/>
        <p:guide pos="2236"/>
        <p:guide pos="211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A02EFCF-F9B8-42B4-A6AD-9DAADAE389E4}" type="doc">
      <dgm:prSet loTypeId="urn:microsoft.com/office/officeart/2005/8/layout/gear1" loCatId="cycle" qsTypeId="urn:microsoft.com/office/officeart/2005/8/quickstyle/simple1" qsCatId="simple" csTypeId="urn:microsoft.com/office/officeart/2005/8/colors/accent6_4" csCatId="accent6" phldr="1"/>
      <dgm:spPr/>
      <dgm:t>
        <a:bodyPr/>
        <a:lstStyle/>
        <a:p>
          <a:endParaRPr lang="en-GB"/>
        </a:p>
      </dgm:t>
    </dgm:pt>
    <dgm:pt modelId="{BD4F81E6-B492-4A2E-A657-ABDEF2FC4697}">
      <dgm:prSet phldrT="[Text]" custT="1"/>
      <dgm:spPr>
        <a:solidFill>
          <a:srgbClr val="C00000"/>
        </a:solidFill>
      </dgm:spPr>
      <dgm:t>
        <a:bodyPr/>
        <a:lstStyle/>
        <a:p>
          <a:r>
            <a:rPr lang="en-GB" sz="1600" dirty="0" smtClean="0"/>
            <a:t>IT Infrastructure for exchange and sharing</a:t>
          </a:r>
          <a:endParaRPr lang="en-GB" sz="1600" dirty="0"/>
        </a:p>
      </dgm:t>
    </dgm:pt>
    <dgm:pt modelId="{B9FB8CE0-EE97-4F9C-B696-0178FBB5AE39}" type="parTrans" cxnId="{6BA221F1-D246-45CB-8DDF-F5C36B6835EC}">
      <dgm:prSet/>
      <dgm:spPr/>
      <dgm:t>
        <a:bodyPr/>
        <a:lstStyle/>
        <a:p>
          <a:endParaRPr lang="en-GB" sz="4000"/>
        </a:p>
      </dgm:t>
    </dgm:pt>
    <dgm:pt modelId="{AB634130-20AE-4778-949F-9D4EECE15B76}" type="sibTrans" cxnId="{6BA221F1-D246-45CB-8DDF-F5C36B6835EC}">
      <dgm:prSet/>
      <dgm:spPr>
        <a:solidFill>
          <a:srgbClr val="C00000"/>
        </a:solidFill>
      </dgm:spPr>
      <dgm:t>
        <a:bodyPr/>
        <a:lstStyle/>
        <a:p>
          <a:endParaRPr lang="en-GB" sz="4000"/>
        </a:p>
      </dgm:t>
    </dgm:pt>
    <dgm:pt modelId="{07A8B5C5-C7EB-4531-8A33-A84AEB6C985E}">
      <dgm:prSet phldrT="[Text]" custT="1"/>
      <dgm:spPr>
        <a:solidFill>
          <a:srgbClr val="00B050"/>
        </a:solidFill>
      </dgm:spPr>
      <dgm:t>
        <a:bodyPr/>
        <a:lstStyle/>
        <a:p>
          <a:r>
            <a:rPr lang="en-GB" sz="1600" dirty="0" smtClean="0"/>
            <a:t>Content Oriented Guidelines</a:t>
          </a:r>
          <a:endParaRPr lang="en-GB" sz="1600" dirty="0"/>
        </a:p>
      </dgm:t>
    </dgm:pt>
    <dgm:pt modelId="{6612BD7B-1446-4A0F-9CF6-CD4A4A7AA3F1}" type="parTrans" cxnId="{D623864C-957D-49DF-9B35-AE493958D6B6}">
      <dgm:prSet/>
      <dgm:spPr/>
      <dgm:t>
        <a:bodyPr/>
        <a:lstStyle/>
        <a:p>
          <a:endParaRPr lang="en-GB" sz="4000"/>
        </a:p>
      </dgm:t>
    </dgm:pt>
    <dgm:pt modelId="{63840540-F5C3-4DFB-820E-5424B09EF1E2}" type="sibTrans" cxnId="{D623864C-957D-49DF-9B35-AE493958D6B6}">
      <dgm:prSet/>
      <dgm:spPr>
        <a:solidFill>
          <a:srgbClr val="00B050"/>
        </a:solidFill>
      </dgm:spPr>
      <dgm:t>
        <a:bodyPr/>
        <a:lstStyle/>
        <a:p>
          <a:endParaRPr lang="en-GB" sz="4000"/>
        </a:p>
      </dgm:t>
    </dgm:pt>
    <dgm:pt modelId="{1EFFD948-5398-41EB-81BB-0996759B8329}">
      <dgm:prSet phldrT="[Text]" custT="1"/>
      <dgm:spPr>
        <a:solidFill>
          <a:srgbClr val="00B0F0"/>
        </a:solidFill>
      </dgm:spPr>
      <dgm:t>
        <a:bodyPr/>
        <a:lstStyle/>
        <a:p>
          <a:r>
            <a:rPr lang="en-GB" sz="1600" dirty="0" smtClean="0"/>
            <a:t>SDMX Information Model</a:t>
          </a:r>
          <a:endParaRPr lang="en-GB" sz="1600" dirty="0"/>
        </a:p>
      </dgm:t>
    </dgm:pt>
    <dgm:pt modelId="{8EB84F29-7471-434E-88C1-54A8312641FA}" type="parTrans" cxnId="{E1EF381B-AAD1-46F0-BCC3-5D199828BFFB}">
      <dgm:prSet/>
      <dgm:spPr/>
      <dgm:t>
        <a:bodyPr/>
        <a:lstStyle/>
        <a:p>
          <a:endParaRPr lang="en-GB"/>
        </a:p>
      </dgm:t>
    </dgm:pt>
    <dgm:pt modelId="{56682381-1867-462D-9F1B-BE008B098551}" type="sibTrans" cxnId="{E1EF381B-AAD1-46F0-BCC3-5D199828BFFB}">
      <dgm:prSet/>
      <dgm:spPr>
        <a:solidFill>
          <a:srgbClr val="00B0F0"/>
        </a:solidFill>
      </dgm:spPr>
      <dgm:t>
        <a:bodyPr/>
        <a:lstStyle/>
        <a:p>
          <a:endParaRPr lang="en-GB"/>
        </a:p>
      </dgm:t>
    </dgm:pt>
    <dgm:pt modelId="{C604F5A2-792F-48E4-96E5-3BE25520CAE7}" type="pres">
      <dgm:prSet presAssocID="{3A02EFCF-F9B8-42B4-A6AD-9DAADAE389E4}" presName="composite" presStyleCnt="0">
        <dgm:presLayoutVars>
          <dgm:chMax val="3"/>
          <dgm:animLvl val="lvl"/>
          <dgm:resizeHandles val="exact"/>
        </dgm:presLayoutVars>
      </dgm:prSet>
      <dgm:spPr/>
      <dgm:t>
        <a:bodyPr/>
        <a:lstStyle/>
        <a:p>
          <a:endParaRPr lang="en-GB"/>
        </a:p>
      </dgm:t>
    </dgm:pt>
    <dgm:pt modelId="{2F1EDA82-6394-44C8-9E25-DF1FA5E77B91}" type="pres">
      <dgm:prSet presAssocID="{BD4F81E6-B492-4A2E-A657-ABDEF2FC4697}" presName="gear1" presStyleLbl="node1" presStyleIdx="0" presStyleCnt="3">
        <dgm:presLayoutVars>
          <dgm:chMax val="1"/>
          <dgm:bulletEnabled val="1"/>
        </dgm:presLayoutVars>
      </dgm:prSet>
      <dgm:spPr/>
      <dgm:t>
        <a:bodyPr/>
        <a:lstStyle/>
        <a:p>
          <a:endParaRPr lang="en-GB"/>
        </a:p>
      </dgm:t>
    </dgm:pt>
    <dgm:pt modelId="{23884163-87A5-41AF-A7D3-1DBF981A6A2A}" type="pres">
      <dgm:prSet presAssocID="{BD4F81E6-B492-4A2E-A657-ABDEF2FC4697}" presName="gear1srcNode" presStyleLbl="node1" presStyleIdx="0" presStyleCnt="3"/>
      <dgm:spPr/>
      <dgm:t>
        <a:bodyPr/>
        <a:lstStyle/>
        <a:p>
          <a:endParaRPr lang="en-GB"/>
        </a:p>
      </dgm:t>
    </dgm:pt>
    <dgm:pt modelId="{672C3EA4-C16E-462B-A542-030232683BDB}" type="pres">
      <dgm:prSet presAssocID="{BD4F81E6-B492-4A2E-A657-ABDEF2FC4697}" presName="gear1dstNode" presStyleLbl="node1" presStyleIdx="0" presStyleCnt="3"/>
      <dgm:spPr/>
      <dgm:t>
        <a:bodyPr/>
        <a:lstStyle/>
        <a:p>
          <a:endParaRPr lang="en-GB"/>
        </a:p>
      </dgm:t>
    </dgm:pt>
    <dgm:pt modelId="{5743B1C1-2FE0-427D-A665-9CEEFADC1670}" type="pres">
      <dgm:prSet presAssocID="{07A8B5C5-C7EB-4531-8A33-A84AEB6C985E}" presName="gear2" presStyleLbl="node1" presStyleIdx="1" presStyleCnt="3">
        <dgm:presLayoutVars>
          <dgm:chMax val="1"/>
          <dgm:bulletEnabled val="1"/>
        </dgm:presLayoutVars>
      </dgm:prSet>
      <dgm:spPr/>
      <dgm:t>
        <a:bodyPr/>
        <a:lstStyle/>
        <a:p>
          <a:endParaRPr lang="en-GB"/>
        </a:p>
      </dgm:t>
    </dgm:pt>
    <dgm:pt modelId="{2799AA98-A761-4968-87F0-E96AF815D395}" type="pres">
      <dgm:prSet presAssocID="{07A8B5C5-C7EB-4531-8A33-A84AEB6C985E}" presName="gear2srcNode" presStyleLbl="node1" presStyleIdx="1" presStyleCnt="3"/>
      <dgm:spPr/>
      <dgm:t>
        <a:bodyPr/>
        <a:lstStyle/>
        <a:p>
          <a:endParaRPr lang="en-GB"/>
        </a:p>
      </dgm:t>
    </dgm:pt>
    <dgm:pt modelId="{E433AE98-BC69-4203-9A8B-B3DF4701E535}" type="pres">
      <dgm:prSet presAssocID="{07A8B5C5-C7EB-4531-8A33-A84AEB6C985E}" presName="gear2dstNode" presStyleLbl="node1" presStyleIdx="1" presStyleCnt="3"/>
      <dgm:spPr/>
      <dgm:t>
        <a:bodyPr/>
        <a:lstStyle/>
        <a:p>
          <a:endParaRPr lang="en-GB"/>
        </a:p>
      </dgm:t>
    </dgm:pt>
    <dgm:pt modelId="{6A1CD586-FE02-47F2-8221-D58041E28795}" type="pres">
      <dgm:prSet presAssocID="{1EFFD948-5398-41EB-81BB-0996759B8329}" presName="gear3" presStyleLbl="node1" presStyleIdx="2" presStyleCnt="3"/>
      <dgm:spPr/>
      <dgm:t>
        <a:bodyPr/>
        <a:lstStyle/>
        <a:p>
          <a:endParaRPr lang="en-GB"/>
        </a:p>
      </dgm:t>
    </dgm:pt>
    <dgm:pt modelId="{8717BF1E-B3C0-434C-9F01-F6DA93A67A81}" type="pres">
      <dgm:prSet presAssocID="{1EFFD948-5398-41EB-81BB-0996759B8329}" presName="gear3tx" presStyleLbl="node1" presStyleIdx="2" presStyleCnt="3">
        <dgm:presLayoutVars>
          <dgm:chMax val="1"/>
          <dgm:bulletEnabled val="1"/>
        </dgm:presLayoutVars>
      </dgm:prSet>
      <dgm:spPr/>
      <dgm:t>
        <a:bodyPr/>
        <a:lstStyle/>
        <a:p>
          <a:endParaRPr lang="en-GB"/>
        </a:p>
      </dgm:t>
    </dgm:pt>
    <dgm:pt modelId="{52556BCE-BC55-4000-8E7E-FB15A03F24CF}" type="pres">
      <dgm:prSet presAssocID="{1EFFD948-5398-41EB-81BB-0996759B8329}" presName="gear3srcNode" presStyleLbl="node1" presStyleIdx="2" presStyleCnt="3"/>
      <dgm:spPr/>
      <dgm:t>
        <a:bodyPr/>
        <a:lstStyle/>
        <a:p>
          <a:endParaRPr lang="en-GB"/>
        </a:p>
      </dgm:t>
    </dgm:pt>
    <dgm:pt modelId="{04FDA80F-D741-4ECF-B2A4-BDD21B72B8C6}" type="pres">
      <dgm:prSet presAssocID="{1EFFD948-5398-41EB-81BB-0996759B8329}" presName="gear3dstNode" presStyleLbl="node1" presStyleIdx="2" presStyleCnt="3"/>
      <dgm:spPr/>
      <dgm:t>
        <a:bodyPr/>
        <a:lstStyle/>
        <a:p>
          <a:endParaRPr lang="en-GB"/>
        </a:p>
      </dgm:t>
    </dgm:pt>
    <dgm:pt modelId="{4FA35E9C-759A-40D1-AF88-E25A5CFA4C34}" type="pres">
      <dgm:prSet presAssocID="{AB634130-20AE-4778-949F-9D4EECE15B76}" presName="connector1" presStyleLbl="sibTrans2D1" presStyleIdx="0" presStyleCnt="3"/>
      <dgm:spPr/>
      <dgm:t>
        <a:bodyPr/>
        <a:lstStyle/>
        <a:p>
          <a:endParaRPr lang="en-GB"/>
        </a:p>
      </dgm:t>
    </dgm:pt>
    <dgm:pt modelId="{85816704-6CE3-4D95-BAF7-0777C108D332}" type="pres">
      <dgm:prSet presAssocID="{63840540-F5C3-4DFB-820E-5424B09EF1E2}" presName="connector2" presStyleLbl="sibTrans2D1" presStyleIdx="1" presStyleCnt="3"/>
      <dgm:spPr/>
      <dgm:t>
        <a:bodyPr/>
        <a:lstStyle/>
        <a:p>
          <a:endParaRPr lang="en-GB"/>
        </a:p>
      </dgm:t>
    </dgm:pt>
    <dgm:pt modelId="{DDE41CD5-1C45-49E2-B58D-CAD8B286C13A}" type="pres">
      <dgm:prSet presAssocID="{56682381-1867-462D-9F1B-BE008B098551}" presName="connector3" presStyleLbl="sibTrans2D1" presStyleIdx="2" presStyleCnt="3"/>
      <dgm:spPr/>
      <dgm:t>
        <a:bodyPr/>
        <a:lstStyle/>
        <a:p>
          <a:endParaRPr lang="en-GB"/>
        </a:p>
      </dgm:t>
    </dgm:pt>
  </dgm:ptLst>
  <dgm:cxnLst>
    <dgm:cxn modelId="{9A5CB8CD-951C-4BC8-96A1-DA330FCAAA85}" type="presOf" srcId="{1EFFD948-5398-41EB-81BB-0996759B8329}" destId="{04FDA80F-D741-4ECF-B2A4-BDD21B72B8C6}" srcOrd="3" destOrd="0" presId="urn:microsoft.com/office/officeart/2005/8/layout/gear1"/>
    <dgm:cxn modelId="{C2B88BCC-1ECE-436F-9D48-6A0E032ADB9C}" type="presOf" srcId="{BD4F81E6-B492-4A2E-A657-ABDEF2FC4697}" destId="{672C3EA4-C16E-462B-A542-030232683BDB}" srcOrd="2" destOrd="0" presId="urn:microsoft.com/office/officeart/2005/8/layout/gear1"/>
    <dgm:cxn modelId="{537267DC-B99D-42D2-AAA8-5DF7A192CEE5}" type="presOf" srcId="{07A8B5C5-C7EB-4531-8A33-A84AEB6C985E}" destId="{E433AE98-BC69-4203-9A8B-B3DF4701E535}" srcOrd="2" destOrd="0" presId="urn:microsoft.com/office/officeart/2005/8/layout/gear1"/>
    <dgm:cxn modelId="{F2D0C9A8-CF22-4576-8DCE-9A3518EB1562}" type="presOf" srcId="{1EFFD948-5398-41EB-81BB-0996759B8329}" destId="{8717BF1E-B3C0-434C-9F01-F6DA93A67A81}" srcOrd="1" destOrd="0" presId="urn:microsoft.com/office/officeart/2005/8/layout/gear1"/>
    <dgm:cxn modelId="{D9EB5970-031D-41FD-A9D8-3A57D3D95025}" type="presOf" srcId="{1EFFD948-5398-41EB-81BB-0996759B8329}" destId="{6A1CD586-FE02-47F2-8221-D58041E28795}" srcOrd="0" destOrd="0" presId="urn:microsoft.com/office/officeart/2005/8/layout/gear1"/>
    <dgm:cxn modelId="{9B420A0C-5211-40A0-9ECD-E3D3C45E47E6}" type="presOf" srcId="{56682381-1867-462D-9F1B-BE008B098551}" destId="{DDE41CD5-1C45-49E2-B58D-CAD8B286C13A}" srcOrd="0" destOrd="0" presId="urn:microsoft.com/office/officeart/2005/8/layout/gear1"/>
    <dgm:cxn modelId="{E1EF381B-AAD1-46F0-BCC3-5D199828BFFB}" srcId="{3A02EFCF-F9B8-42B4-A6AD-9DAADAE389E4}" destId="{1EFFD948-5398-41EB-81BB-0996759B8329}" srcOrd="2" destOrd="0" parTransId="{8EB84F29-7471-434E-88C1-54A8312641FA}" sibTransId="{56682381-1867-462D-9F1B-BE008B098551}"/>
    <dgm:cxn modelId="{6AF269BE-6F65-4613-8AE0-269F9DE9DB65}" type="presOf" srcId="{1EFFD948-5398-41EB-81BB-0996759B8329}" destId="{52556BCE-BC55-4000-8E7E-FB15A03F24CF}" srcOrd="2" destOrd="0" presId="urn:microsoft.com/office/officeart/2005/8/layout/gear1"/>
    <dgm:cxn modelId="{D623864C-957D-49DF-9B35-AE493958D6B6}" srcId="{3A02EFCF-F9B8-42B4-A6AD-9DAADAE389E4}" destId="{07A8B5C5-C7EB-4531-8A33-A84AEB6C985E}" srcOrd="1" destOrd="0" parTransId="{6612BD7B-1446-4A0F-9CF6-CD4A4A7AA3F1}" sibTransId="{63840540-F5C3-4DFB-820E-5424B09EF1E2}"/>
    <dgm:cxn modelId="{7B27992F-1625-4EB8-8E66-15EFD5D2395D}" type="presOf" srcId="{63840540-F5C3-4DFB-820E-5424B09EF1E2}" destId="{85816704-6CE3-4D95-BAF7-0777C108D332}" srcOrd="0" destOrd="0" presId="urn:microsoft.com/office/officeart/2005/8/layout/gear1"/>
    <dgm:cxn modelId="{784F3762-0476-4135-8C5C-7132B8D94AB1}" type="presOf" srcId="{BD4F81E6-B492-4A2E-A657-ABDEF2FC4697}" destId="{23884163-87A5-41AF-A7D3-1DBF981A6A2A}" srcOrd="1" destOrd="0" presId="urn:microsoft.com/office/officeart/2005/8/layout/gear1"/>
    <dgm:cxn modelId="{6917B2A0-5058-4793-828B-A814DC1C9D78}" type="presOf" srcId="{3A02EFCF-F9B8-42B4-A6AD-9DAADAE389E4}" destId="{C604F5A2-792F-48E4-96E5-3BE25520CAE7}" srcOrd="0" destOrd="0" presId="urn:microsoft.com/office/officeart/2005/8/layout/gear1"/>
    <dgm:cxn modelId="{6BA221F1-D246-45CB-8DDF-F5C36B6835EC}" srcId="{3A02EFCF-F9B8-42B4-A6AD-9DAADAE389E4}" destId="{BD4F81E6-B492-4A2E-A657-ABDEF2FC4697}" srcOrd="0" destOrd="0" parTransId="{B9FB8CE0-EE97-4F9C-B696-0178FBB5AE39}" sibTransId="{AB634130-20AE-4778-949F-9D4EECE15B76}"/>
    <dgm:cxn modelId="{2DB0C8FF-8CE2-4500-BABE-6C2181E7A507}" type="presOf" srcId="{07A8B5C5-C7EB-4531-8A33-A84AEB6C985E}" destId="{5743B1C1-2FE0-427D-A665-9CEEFADC1670}" srcOrd="0" destOrd="0" presId="urn:microsoft.com/office/officeart/2005/8/layout/gear1"/>
    <dgm:cxn modelId="{166B3BD4-7753-40AE-B411-80123122C42C}" type="presOf" srcId="{07A8B5C5-C7EB-4531-8A33-A84AEB6C985E}" destId="{2799AA98-A761-4968-87F0-E96AF815D395}" srcOrd="1" destOrd="0" presId="urn:microsoft.com/office/officeart/2005/8/layout/gear1"/>
    <dgm:cxn modelId="{FE9FF4A1-0306-4E5C-82F4-A587B4B1747F}" type="presOf" srcId="{BD4F81E6-B492-4A2E-A657-ABDEF2FC4697}" destId="{2F1EDA82-6394-44C8-9E25-DF1FA5E77B91}" srcOrd="0" destOrd="0" presId="urn:microsoft.com/office/officeart/2005/8/layout/gear1"/>
    <dgm:cxn modelId="{DBEE450C-0CBA-488C-9146-58D0CB84879C}" type="presOf" srcId="{AB634130-20AE-4778-949F-9D4EECE15B76}" destId="{4FA35E9C-759A-40D1-AF88-E25A5CFA4C34}" srcOrd="0" destOrd="0" presId="urn:microsoft.com/office/officeart/2005/8/layout/gear1"/>
    <dgm:cxn modelId="{9EC9E2AD-5856-4BFC-BA7F-9F582BA9FEE1}" type="presParOf" srcId="{C604F5A2-792F-48E4-96E5-3BE25520CAE7}" destId="{2F1EDA82-6394-44C8-9E25-DF1FA5E77B91}" srcOrd="0" destOrd="0" presId="urn:microsoft.com/office/officeart/2005/8/layout/gear1"/>
    <dgm:cxn modelId="{1F5F12A0-1D71-471B-8DE9-12100BC200EE}" type="presParOf" srcId="{C604F5A2-792F-48E4-96E5-3BE25520CAE7}" destId="{23884163-87A5-41AF-A7D3-1DBF981A6A2A}" srcOrd="1" destOrd="0" presId="urn:microsoft.com/office/officeart/2005/8/layout/gear1"/>
    <dgm:cxn modelId="{53CE5BF7-F33B-4487-BE28-BF7B043022AB}" type="presParOf" srcId="{C604F5A2-792F-48E4-96E5-3BE25520CAE7}" destId="{672C3EA4-C16E-462B-A542-030232683BDB}" srcOrd="2" destOrd="0" presId="urn:microsoft.com/office/officeart/2005/8/layout/gear1"/>
    <dgm:cxn modelId="{DCF365E5-79FC-4A29-8182-67FA89C7A197}" type="presParOf" srcId="{C604F5A2-792F-48E4-96E5-3BE25520CAE7}" destId="{5743B1C1-2FE0-427D-A665-9CEEFADC1670}" srcOrd="3" destOrd="0" presId="urn:microsoft.com/office/officeart/2005/8/layout/gear1"/>
    <dgm:cxn modelId="{45C59607-FFF9-43D9-9574-133F726AA92E}" type="presParOf" srcId="{C604F5A2-792F-48E4-96E5-3BE25520CAE7}" destId="{2799AA98-A761-4968-87F0-E96AF815D395}" srcOrd="4" destOrd="0" presId="urn:microsoft.com/office/officeart/2005/8/layout/gear1"/>
    <dgm:cxn modelId="{529C4484-6339-44FA-AB8B-77AE42F9533A}" type="presParOf" srcId="{C604F5A2-792F-48E4-96E5-3BE25520CAE7}" destId="{E433AE98-BC69-4203-9A8B-B3DF4701E535}" srcOrd="5" destOrd="0" presId="urn:microsoft.com/office/officeart/2005/8/layout/gear1"/>
    <dgm:cxn modelId="{801BC002-DDDE-4F35-BA7C-1A6E29224256}" type="presParOf" srcId="{C604F5A2-792F-48E4-96E5-3BE25520CAE7}" destId="{6A1CD586-FE02-47F2-8221-D58041E28795}" srcOrd="6" destOrd="0" presId="urn:microsoft.com/office/officeart/2005/8/layout/gear1"/>
    <dgm:cxn modelId="{297196F8-A56E-4843-81B4-30F3E1455C78}" type="presParOf" srcId="{C604F5A2-792F-48E4-96E5-3BE25520CAE7}" destId="{8717BF1E-B3C0-434C-9F01-F6DA93A67A81}" srcOrd="7" destOrd="0" presId="urn:microsoft.com/office/officeart/2005/8/layout/gear1"/>
    <dgm:cxn modelId="{54468C21-9B07-4DD1-AE17-DF0E78EB34EA}" type="presParOf" srcId="{C604F5A2-792F-48E4-96E5-3BE25520CAE7}" destId="{52556BCE-BC55-4000-8E7E-FB15A03F24CF}" srcOrd="8" destOrd="0" presId="urn:microsoft.com/office/officeart/2005/8/layout/gear1"/>
    <dgm:cxn modelId="{359E35CF-51DA-4C4C-BEBB-F2C8F6FE3618}" type="presParOf" srcId="{C604F5A2-792F-48E4-96E5-3BE25520CAE7}" destId="{04FDA80F-D741-4ECF-B2A4-BDD21B72B8C6}" srcOrd="9" destOrd="0" presId="urn:microsoft.com/office/officeart/2005/8/layout/gear1"/>
    <dgm:cxn modelId="{6F373EFC-ACF1-43AB-A784-29BFC52C1863}" type="presParOf" srcId="{C604F5A2-792F-48E4-96E5-3BE25520CAE7}" destId="{4FA35E9C-759A-40D1-AF88-E25A5CFA4C34}" srcOrd="10" destOrd="0" presId="urn:microsoft.com/office/officeart/2005/8/layout/gear1"/>
    <dgm:cxn modelId="{A808EDE1-04FF-47F4-BABA-3AC7E311A699}" type="presParOf" srcId="{C604F5A2-792F-48E4-96E5-3BE25520CAE7}" destId="{85816704-6CE3-4D95-BAF7-0777C108D332}" srcOrd="11" destOrd="0" presId="urn:microsoft.com/office/officeart/2005/8/layout/gear1"/>
    <dgm:cxn modelId="{8D7A0EA8-CE05-4E55-91D4-0C56720C5618}" type="presParOf" srcId="{C604F5A2-792F-48E4-96E5-3BE25520CAE7}" destId="{DDE41CD5-1C45-49E2-B58D-CAD8B286C13A}"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1EDA82-6394-44C8-9E25-DF1FA5E77B91}">
      <dsp:nvSpPr>
        <dsp:cNvPr id="0" name=""/>
        <dsp:cNvSpPr/>
      </dsp:nvSpPr>
      <dsp:spPr>
        <a:xfrm>
          <a:off x="4027312" y="2314474"/>
          <a:ext cx="2828802" cy="2828802"/>
        </a:xfrm>
        <a:prstGeom prst="gear9">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t>IT Infrastructure for exchange and sharing</a:t>
          </a:r>
          <a:endParaRPr lang="en-GB" sz="1600" kern="1200" dirty="0"/>
        </a:p>
      </dsp:txBody>
      <dsp:txXfrm>
        <a:off x="4596027" y="2977107"/>
        <a:ext cx="1691372" cy="1454063"/>
      </dsp:txXfrm>
    </dsp:sp>
    <dsp:sp modelId="{5743B1C1-2FE0-427D-A665-9CEEFADC1670}">
      <dsp:nvSpPr>
        <dsp:cNvPr id="0" name=""/>
        <dsp:cNvSpPr/>
      </dsp:nvSpPr>
      <dsp:spPr>
        <a:xfrm>
          <a:off x="2381463" y="1645848"/>
          <a:ext cx="2057310" cy="2057310"/>
        </a:xfrm>
        <a:prstGeom prst="gear6">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t>Content Oriented Guidelines</a:t>
          </a:r>
          <a:endParaRPr lang="en-GB" sz="1600" kern="1200" dirty="0"/>
        </a:p>
      </dsp:txBody>
      <dsp:txXfrm>
        <a:off x="2899397" y="2166912"/>
        <a:ext cx="1021442" cy="1015182"/>
      </dsp:txXfrm>
    </dsp:sp>
    <dsp:sp modelId="{6A1CD586-FE02-47F2-8221-D58041E28795}">
      <dsp:nvSpPr>
        <dsp:cNvPr id="0" name=""/>
        <dsp:cNvSpPr/>
      </dsp:nvSpPr>
      <dsp:spPr>
        <a:xfrm rot="20700000">
          <a:off x="3533767" y="226514"/>
          <a:ext cx="2015744" cy="2015744"/>
        </a:xfrm>
        <a:prstGeom prst="gear6">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smtClean="0"/>
            <a:t>SDMX Information Model</a:t>
          </a:r>
          <a:endParaRPr lang="en-GB" sz="1600" kern="1200" dirty="0"/>
        </a:p>
      </dsp:txBody>
      <dsp:txXfrm rot="-20700000">
        <a:off x="3975879" y="668626"/>
        <a:ext cx="1131520" cy="1131520"/>
      </dsp:txXfrm>
    </dsp:sp>
    <dsp:sp modelId="{4FA35E9C-759A-40D1-AF88-E25A5CFA4C34}">
      <dsp:nvSpPr>
        <dsp:cNvPr id="0" name=""/>
        <dsp:cNvSpPr/>
      </dsp:nvSpPr>
      <dsp:spPr>
        <a:xfrm>
          <a:off x="3820354" y="1881582"/>
          <a:ext cx="3620867" cy="3620867"/>
        </a:xfrm>
        <a:prstGeom prst="circularArrow">
          <a:avLst>
            <a:gd name="adj1" fmla="val 4687"/>
            <a:gd name="adj2" fmla="val 299029"/>
            <a:gd name="adj3" fmla="val 2534964"/>
            <a:gd name="adj4" fmla="val 15821359"/>
            <a:gd name="adj5" fmla="val 5469"/>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sp>
    <dsp:sp modelId="{85816704-6CE3-4D95-BAF7-0777C108D332}">
      <dsp:nvSpPr>
        <dsp:cNvPr id="0" name=""/>
        <dsp:cNvSpPr/>
      </dsp:nvSpPr>
      <dsp:spPr>
        <a:xfrm>
          <a:off x="2017117" y="1186571"/>
          <a:ext cx="2630786" cy="2630786"/>
        </a:xfrm>
        <a:prstGeom prst="leftCircularArrow">
          <a:avLst>
            <a:gd name="adj1" fmla="val 6452"/>
            <a:gd name="adj2" fmla="val 429999"/>
            <a:gd name="adj3" fmla="val 10489124"/>
            <a:gd name="adj4" fmla="val 14837806"/>
            <a:gd name="adj5" fmla="val 7527"/>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sp>
    <dsp:sp modelId="{DDE41CD5-1C45-49E2-B58D-CAD8B286C13A}">
      <dsp:nvSpPr>
        <dsp:cNvPr id="0" name=""/>
        <dsp:cNvSpPr/>
      </dsp:nvSpPr>
      <dsp:spPr>
        <a:xfrm>
          <a:off x="3067504" y="-219082"/>
          <a:ext cx="2836517" cy="2836517"/>
        </a:xfrm>
        <a:prstGeom prst="circularArrow">
          <a:avLst>
            <a:gd name="adj1" fmla="val 5984"/>
            <a:gd name="adj2" fmla="val 394124"/>
            <a:gd name="adj3" fmla="val 13313824"/>
            <a:gd name="adj4" fmla="val 10508221"/>
            <a:gd name="adj5" fmla="val 6981"/>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l" defTabSz="947113">
              <a:defRPr sz="1200"/>
            </a:lvl1pPr>
          </a:lstStyle>
          <a:p>
            <a:pPr>
              <a:defRPr/>
            </a:pPr>
            <a:endParaRPr lang="it-IT"/>
          </a:p>
        </p:txBody>
      </p:sp>
      <p:sp>
        <p:nvSpPr>
          <p:cNvPr id="16387" name="Rectangle 3"/>
          <p:cNvSpPr>
            <a:spLocks noGrp="1" noChangeArrowheads="1"/>
          </p:cNvSpPr>
          <p:nvPr>
            <p:ph type="dt" sz="quarter" idx="1"/>
          </p:nvPr>
        </p:nvSpPr>
        <p:spPr bwMode="auto">
          <a:xfrm>
            <a:off x="3805335"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r" defTabSz="947113">
              <a:defRPr sz="1200"/>
            </a:lvl1pPr>
          </a:lstStyle>
          <a:p>
            <a:pPr>
              <a:defRPr/>
            </a:pPr>
            <a:fld id="{777E777E-6878-41AB-B8A2-C7E9528AF442}" type="datetimeFigureOut">
              <a:rPr lang="it-IT"/>
              <a:pPr>
                <a:defRPr/>
              </a:pPr>
              <a:t>28/09/2015</a:t>
            </a:fld>
            <a:endParaRPr lang="it-IT"/>
          </a:p>
        </p:txBody>
      </p:sp>
      <p:sp>
        <p:nvSpPr>
          <p:cNvPr id="16388" name="Rectangle 4"/>
          <p:cNvSpPr>
            <a:spLocks noGrp="1" noChangeArrowheads="1"/>
          </p:cNvSpPr>
          <p:nvPr>
            <p:ph type="ftr" sz="quarter" idx="2"/>
          </p:nvPr>
        </p:nvSpPr>
        <p:spPr bwMode="auto">
          <a:xfrm>
            <a:off x="0"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l" defTabSz="947113">
              <a:defRPr sz="1200"/>
            </a:lvl1pPr>
          </a:lstStyle>
          <a:p>
            <a:pPr>
              <a:defRPr/>
            </a:pPr>
            <a:endParaRPr lang="it-IT"/>
          </a:p>
        </p:txBody>
      </p:sp>
      <p:sp>
        <p:nvSpPr>
          <p:cNvPr id="16389" name="Rectangle 5"/>
          <p:cNvSpPr>
            <a:spLocks noGrp="1" noChangeArrowheads="1"/>
          </p:cNvSpPr>
          <p:nvPr>
            <p:ph type="sldNum" sz="quarter" idx="3"/>
          </p:nvPr>
        </p:nvSpPr>
        <p:spPr bwMode="auto">
          <a:xfrm>
            <a:off x="3805335"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r" defTabSz="947113">
              <a:defRPr sz="1200"/>
            </a:lvl1pPr>
          </a:lstStyle>
          <a:p>
            <a:pPr>
              <a:defRPr/>
            </a:pPr>
            <a:fld id="{720B0134-C960-466B-9F5C-864B25990667}" type="slidenum">
              <a:rPr lang="en-GB"/>
              <a:pPr>
                <a:defRPr/>
              </a:pPr>
              <a:t>‹#›</a:t>
            </a:fld>
            <a:endParaRPr lang="en-GB"/>
          </a:p>
        </p:txBody>
      </p:sp>
    </p:spTree>
    <p:extLst>
      <p:ext uri="{BB962C8B-B14F-4D97-AF65-F5344CB8AC3E}">
        <p14:creationId xmlns:p14="http://schemas.microsoft.com/office/powerpoint/2010/main" val="2886673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l" defTabSz="947113">
              <a:defRPr sz="1200"/>
            </a:lvl1pPr>
          </a:lstStyle>
          <a:p>
            <a:pPr>
              <a:defRPr/>
            </a:pPr>
            <a:endParaRPr lang="it-IT"/>
          </a:p>
        </p:txBody>
      </p:sp>
      <p:sp>
        <p:nvSpPr>
          <p:cNvPr id="20483" name="Rectangle 3"/>
          <p:cNvSpPr>
            <a:spLocks noGrp="1" noChangeArrowheads="1"/>
          </p:cNvSpPr>
          <p:nvPr>
            <p:ph type="dt" idx="1"/>
          </p:nvPr>
        </p:nvSpPr>
        <p:spPr bwMode="auto">
          <a:xfrm>
            <a:off x="3805335"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r" defTabSz="947113">
              <a:defRPr sz="1200"/>
            </a:lvl1pPr>
          </a:lstStyle>
          <a:p>
            <a:pPr>
              <a:defRPr/>
            </a:pPr>
            <a:fld id="{6D2C1698-A478-47CC-B1DE-FD53443CA6C0}" type="datetimeFigureOut">
              <a:rPr lang="it-IT"/>
              <a:pPr>
                <a:defRPr/>
              </a:pPr>
              <a:t>28/09/2015</a:t>
            </a:fld>
            <a:endParaRPr lang="it-IT"/>
          </a:p>
        </p:txBody>
      </p:sp>
      <p:sp>
        <p:nvSpPr>
          <p:cNvPr id="14340" name="Rectangle 4"/>
          <p:cNvSpPr>
            <a:spLocks noGrp="1" noRot="1" noChangeAspect="1" noChangeArrowheads="1" noTextEdit="1"/>
          </p:cNvSpPr>
          <p:nvPr>
            <p:ph type="sldImg" idx="2"/>
          </p:nvPr>
        </p:nvSpPr>
        <p:spPr bwMode="auto">
          <a:xfrm>
            <a:off x="896938" y="739775"/>
            <a:ext cx="4924425" cy="3694113"/>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671530" y="4680723"/>
            <a:ext cx="5375241" cy="4434611"/>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20486" name="Rectangle 6"/>
          <p:cNvSpPr>
            <a:spLocks noGrp="1" noChangeArrowheads="1"/>
          </p:cNvSpPr>
          <p:nvPr>
            <p:ph type="ftr" sz="quarter" idx="4"/>
          </p:nvPr>
        </p:nvSpPr>
        <p:spPr bwMode="auto">
          <a:xfrm>
            <a:off x="0"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l" defTabSz="947113">
              <a:defRPr sz="1200"/>
            </a:lvl1pPr>
          </a:lstStyle>
          <a:p>
            <a:pPr>
              <a:defRPr/>
            </a:pPr>
            <a:endParaRPr lang="it-IT"/>
          </a:p>
        </p:txBody>
      </p:sp>
      <p:sp>
        <p:nvSpPr>
          <p:cNvPr id="20487" name="Rectangle 7"/>
          <p:cNvSpPr>
            <a:spLocks noGrp="1" noChangeArrowheads="1"/>
          </p:cNvSpPr>
          <p:nvPr>
            <p:ph type="sldNum" sz="quarter" idx="5"/>
          </p:nvPr>
        </p:nvSpPr>
        <p:spPr bwMode="auto">
          <a:xfrm>
            <a:off x="3805335"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r" defTabSz="947113">
              <a:defRPr sz="1200"/>
            </a:lvl1pPr>
          </a:lstStyle>
          <a:p>
            <a:pPr>
              <a:defRPr/>
            </a:pPr>
            <a:fld id="{B93DFA7C-FA75-47A8-995E-F9974918A42F}" type="slidenum">
              <a:rPr lang="en-GB"/>
              <a:pPr>
                <a:defRPr/>
              </a:pPr>
              <a:t>‹#›</a:t>
            </a:fld>
            <a:endParaRPr lang="en-GB"/>
          </a:p>
        </p:txBody>
      </p:sp>
    </p:spTree>
    <p:extLst>
      <p:ext uri="{BB962C8B-B14F-4D97-AF65-F5344CB8AC3E}">
        <p14:creationId xmlns:p14="http://schemas.microsoft.com/office/powerpoint/2010/main" val="19705308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05471" y="9361102"/>
            <a:ext cx="2911264" cy="49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86" tIns="45293" rIns="90586" bIns="45293" anchor="b"/>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eaLnBrk="1" hangingPunct="1">
              <a:spcBef>
                <a:spcPct val="0"/>
              </a:spcBef>
              <a:buFontTx/>
              <a:buNone/>
            </a:pPr>
            <a:fld id="{9BA481BC-671E-4D0C-B302-51512ACAB18E}" type="slidenum">
              <a:rPr lang="en-GB" altLang="en-US" sz="1100"/>
              <a:pPr algn="r" eaLnBrk="1" hangingPunct="1">
                <a:spcBef>
                  <a:spcPct val="0"/>
                </a:spcBef>
                <a:buFontTx/>
                <a:buNone/>
              </a:pPr>
              <a:t>1</a:t>
            </a:fld>
            <a:endParaRPr lang="en-GB" altLang="en-US" sz="1100"/>
          </a:p>
        </p:txBody>
      </p:sp>
      <p:sp>
        <p:nvSpPr>
          <p:cNvPr id="45059" name="Rectangle 7"/>
          <p:cNvSpPr txBox="1">
            <a:spLocks noGrp="1" noChangeArrowheads="1"/>
          </p:cNvSpPr>
          <p:nvPr/>
        </p:nvSpPr>
        <p:spPr bwMode="auto">
          <a:xfrm>
            <a:off x="3805471" y="9361102"/>
            <a:ext cx="2911264" cy="49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86" tIns="45293" rIns="90586" bIns="45293" anchor="b"/>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eaLnBrk="1" hangingPunct="1">
              <a:spcBef>
                <a:spcPct val="0"/>
              </a:spcBef>
              <a:buFontTx/>
              <a:buNone/>
            </a:pPr>
            <a:fld id="{242C03E6-FAA4-4E1B-816B-513D9A8049CD}" type="slidenum">
              <a:rPr lang="en-GB" altLang="en-US" sz="1100"/>
              <a:pPr algn="r" eaLnBrk="1" hangingPunct="1">
                <a:spcBef>
                  <a:spcPct val="0"/>
                </a:spcBef>
                <a:buFontTx/>
                <a:buNone/>
              </a:pPr>
              <a:t>1</a:t>
            </a:fld>
            <a:endParaRPr lang="en-GB" altLang="en-US" sz="1100"/>
          </a:p>
        </p:txBody>
      </p:sp>
      <p:sp>
        <p:nvSpPr>
          <p:cNvPr id="45060" name="Rectangle 5"/>
          <p:cNvSpPr txBox="1">
            <a:spLocks noGrp="1" noChangeArrowheads="1"/>
          </p:cNvSpPr>
          <p:nvPr/>
        </p:nvSpPr>
        <p:spPr bwMode="auto">
          <a:xfrm>
            <a:off x="3807037" y="9362678"/>
            <a:ext cx="2911263" cy="4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72" tIns="0" rIns="18872" bIns="0" anchor="b"/>
          <a:lstStyle>
            <a:lvl1pPr defTabSz="762000">
              <a:defRPr sz="2000">
                <a:solidFill>
                  <a:schemeClr val="tx1"/>
                </a:solidFill>
                <a:latin typeface="Arial" charset="0"/>
                <a:ea typeface="ＭＳ Ｐゴシック" pitchFamily="-80" charset="-128"/>
              </a:defRPr>
            </a:lvl1pPr>
            <a:lvl2pPr marL="742950" indent="-285750" defTabSz="762000">
              <a:defRPr sz="2000">
                <a:solidFill>
                  <a:schemeClr val="tx1"/>
                </a:solidFill>
                <a:latin typeface="Arial" charset="0"/>
                <a:ea typeface="ＭＳ Ｐゴシック" pitchFamily="-80" charset="-128"/>
              </a:defRPr>
            </a:lvl2pPr>
            <a:lvl3pPr marL="1143000" indent="-228600" defTabSz="762000">
              <a:defRPr sz="2000">
                <a:solidFill>
                  <a:schemeClr val="tx1"/>
                </a:solidFill>
                <a:latin typeface="Arial" charset="0"/>
                <a:ea typeface="ＭＳ Ｐゴシック" pitchFamily="-80" charset="-128"/>
              </a:defRPr>
            </a:lvl3pPr>
            <a:lvl4pPr marL="1600200" indent="-228600" defTabSz="762000">
              <a:defRPr sz="2000">
                <a:solidFill>
                  <a:schemeClr val="tx1"/>
                </a:solidFill>
                <a:latin typeface="Arial" charset="0"/>
                <a:ea typeface="ＭＳ Ｐゴシック" pitchFamily="-80" charset="-128"/>
              </a:defRPr>
            </a:lvl4pPr>
            <a:lvl5pPr marL="2057400" indent="-228600" defTabSz="762000">
              <a:defRPr sz="2000">
                <a:solidFill>
                  <a:schemeClr val="tx1"/>
                </a:solidFill>
                <a:latin typeface="Arial" charset="0"/>
                <a:ea typeface="ＭＳ Ｐゴシック" pitchFamily="-80" charset="-128"/>
              </a:defRPr>
            </a:lvl5pPr>
            <a:lvl6pPr marL="2514600" indent="-228600" algn="ctr" defTabSz="762000"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defTabSz="762000"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defTabSz="762000"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defTabSz="762000"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a:spcBef>
                <a:spcPct val="0"/>
              </a:spcBef>
              <a:buFontTx/>
              <a:buNone/>
            </a:pPr>
            <a:fld id="{787A5618-4CFD-4A87-8CE2-8C1C530C034B}" type="slidenum">
              <a:rPr lang="en-US" altLang="en-US" sz="1000" i="1">
                <a:latin typeface="Times New Roman" pitchFamily="18" charset="0"/>
              </a:rPr>
              <a:pPr algn="r">
                <a:spcBef>
                  <a:spcPct val="0"/>
                </a:spcBef>
                <a:buFontTx/>
                <a:buNone/>
              </a:pPr>
              <a:t>1</a:t>
            </a:fld>
            <a:endParaRPr lang="en-US" altLang="en-US" sz="1000" i="1">
              <a:latin typeface="Times New Roman" pitchFamily="18" charset="0"/>
            </a:endParaRPr>
          </a:p>
        </p:txBody>
      </p:sp>
      <p:sp>
        <p:nvSpPr>
          <p:cNvPr id="45061" name="Rectangle 7"/>
          <p:cNvSpPr txBox="1">
            <a:spLocks noGrp="1" noChangeArrowheads="1"/>
          </p:cNvSpPr>
          <p:nvPr/>
        </p:nvSpPr>
        <p:spPr bwMode="auto">
          <a:xfrm>
            <a:off x="3805471" y="9361102"/>
            <a:ext cx="2911264" cy="49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86" tIns="45293" rIns="90586" bIns="45293" anchor="b"/>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eaLnBrk="1" hangingPunct="1">
              <a:spcBef>
                <a:spcPct val="0"/>
              </a:spcBef>
              <a:buFontTx/>
              <a:buNone/>
            </a:pPr>
            <a:fld id="{0BF02097-56C6-46C0-8FE2-5C160C1EB4C3}" type="slidenum">
              <a:rPr lang="en-GB" altLang="en-US" sz="1100"/>
              <a:pPr algn="r" eaLnBrk="1" hangingPunct="1">
                <a:spcBef>
                  <a:spcPct val="0"/>
                </a:spcBef>
                <a:buFontTx/>
                <a:buNone/>
              </a:pPr>
              <a:t>1</a:t>
            </a:fld>
            <a:endParaRPr lang="en-GB" altLang="en-US" sz="1100"/>
          </a:p>
        </p:txBody>
      </p:sp>
      <p:sp>
        <p:nvSpPr>
          <p:cNvPr id="45062" name="Rectangle 2"/>
          <p:cNvSpPr>
            <a:spLocks noGrp="1" noRot="1" noChangeAspect="1" noChangeArrowheads="1" noTextEdit="1"/>
          </p:cNvSpPr>
          <p:nvPr>
            <p:ph type="sldImg"/>
          </p:nvPr>
        </p:nvSpPr>
        <p:spPr>
          <a:xfrm>
            <a:off x="895350" y="739775"/>
            <a:ext cx="4927600" cy="3695700"/>
          </a:xfrm>
          <a:ln/>
        </p:spPr>
      </p:sp>
      <p:sp>
        <p:nvSpPr>
          <p:cNvPr id="45063" name="Rectangle 3"/>
          <p:cNvSpPr>
            <a:spLocks noGrp="1" noChangeArrowheads="1"/>
          </p:cNvSpPr>
          <p:nvPr>
            <p:ph type="body" idx="1"/>
          </p:nvPr>
        </p:nvSpPr>
        <p:spPr>
          <a:xfrm>
            <a:off x="670265" y="4679766"/>
            <a:ext cx="5377772" cy="44358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86" tIns="45293" rIns="90586" bIns="45293"/>
          <a:lstStyle/>
          <a:p>
            <a:pPr eaLnBrk="1" hangingPunct="1"/>
            <a:endParaRPr lang="en-GB" altLang="en-US" dirty="0" smtClean="0"/>
          </a:p>
          <a:p>
            <a:pPr eaLnBrk="1" hangingPunct="1"/>
            <a:r>
              <a:rPr lang="en-GB" altLang="en-US" sz="1000" dirty="0"/>
              <a:t>Seven organisations having the same need to exchange statistical data at international level decided to sponsor the SDMX initiative in 2001 </a:t>
            </a:r>
          </a:p>
          <a:p>
            <a:pPr eaLnBrk="1" hangingPunct="1"/>
            <a:endParaRPr lang="en-GB" altLang="en-US" sz="1000" dirty="0"/>
          </a:p>
          <a:p>
            <a:pPr eaLnBrk="1" hangingPunct="1"/>
            <a:r>
              <a:rPr lang="en-GB" altLang="en-US" sz="1000" dirty="0"/>
              <a:t>The stated aim of SDMX was to develop and use more efficient processes for exchange and sharing of statistical data and metadata among international organisations and their member countries.</a:t>
            </a:r>
            <a:r>
              <a:rPr lang="fr-FR" altLang="en-US" sz="1000" dirty="0"/>
              <a:t> </a:t>
            </a:r>
          </a:p>
          <a:p>
            <a:pPr eaLnBrk="1" hangingPunct="1"/>
            <a:endParaRPr lang="en-GB" altLang="en-US" sz="1000" dirty="0"/>
          </a:p>
          <a:p>
            <a:pPr eaLnBrk="1" hangingPunct="1"/>
            <a:r>
              <a:rPr lang="en-GB" altLang="en-US" sz="1000" dirty="0"/>
              <a:t>SDMX aims to ensure that metadata always come along with the data, making the information immediately understandable and useful. For this reason, the SDMX standards and guidelines deal with both data and metadata.</a:t>
            </a:r>
          </a:p>
          <a:p>
            <a:pPr eaLnBrk="1" hangingPunct="1"/>
            <a:endParaRPr lang="en-GB" altLang="en-US" sz="1000" dirty="0"/>
          </a:p>
        </p:txBody>
      </p:sp>
    </p:spTree>
    <p:extLst>
      <p:ext uri="{BB962C8B-B14F-4D97-AF65-F5344CB8AC3E}">
        <p14:creationId xmlns:p14="http://schemas.microsoft.com/office/powerpoint/2010/main" val="2557436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6938" y="739775"/>
            <a:ext cx="4924425" cy="36941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10</a:t>
            </a:fld>
            <a:endParaRPr lang="en-GB"/>
          </a:p>
        </p:txBody>
      </p:sp>
    </p:spTree>
    <p:extLst>
      <p:ext uri="{BB962C8B-B14F-4D97-AF65-F5344CB8AC3E}">
        <p14:creationId xmlns:p14="http://schemas.microsoft.com/office/powerpoint/2010/main" val="1813704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11</a:t>
            </a:fld>
            <a:endParaRPr lang="en-GB"/>
          </a:p>
        </p:txBody>
      </p:sp>
    </p:spTree>
    <p:extLst>
      <p:ext uri="{BB962C8B-B14F-4D97-AF65-F5344CB8AC3E}">
        <p14:creationId xmlns:p14="http://schemas.microsoft.com/office/powerpoint/2010/main" val="834259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157" indent="-285446">
              <a:defRPr sz="2400">
                <a:solidFill>
                  <a:schemeClr val="tx1"/>
                </a:solidFill>
                <a:latin typeface="Arial" charset="0"/>
                <a:ea typeface="ＭＳ Ｐゴシック" charset="-128"/>
              </a:defRPr>
            </a:lvl2pPr>
            <a:lvl3pPr marL="1141780" indent="-228356">
              <a:defRPr sz="2400">
                <a:solidFill>
                  <a:schemeClr val="tx1"/>
                </a:solidFill>
                <a:latin typeface="Arial" charset="0"/>
                <a:ea typeface="ＭＳ Ｐゴシック" charset="-128"/>
              </a:defRPr>
            </a:lvl3pPr>
            <a:lvl4pPr marL="1598493" indent="-228356">
              <a:defRPr sz="2400">
                <a:solidFill>
                  <a:schemeClr val="tx1"/>
                </a:solidFill>
                <a:latin typeface="Arial" charset="0"/>
                <a:ea typeface="ＭＳ Ｐゴシック" charset="-128"/>
              </a:defRPr>
            </a:lvl4pPr>
            <a:lvl5pPr marL="2055206" indent="-228356">
              <a:defRPr sz="2400">
                <a:solidFill>
                  <a:schemeClr val="tx1"/>
                </a:solidFill>
                <a:latin typeface="Arial" charset="0"/>
                <a:ea typeface="ＭＳ Ｐゴシック" charset="-128"/>
              </a:defRPr>
            </a:lvl5pPr>
            <a:lvl6pPr marL="2511918" indent="-228356" eaLnBrk="0" fontAlgn="base" hangingPunct="0">
              <a:spcBef>
                <a:spcPct val="0"/>
              </a:spcBef>
              <a:spcAft>
                <a:spcPct val="0"/>
              </a:spcAft>
              <a:defRPr sz="2400">
                <a:solidFill>
                  <a:schemeClr val="tx1"/>
                </a:solidFill>
                <a:latin typeface="Arial" charset="0"/>
                <a:ea typeface="ＭＳ Ｐゴシック" charset="-128"/>
              </a:defRPr>
            </a:lvl6pPr>
            <a:lvl7pPr marL="2968630" indent="-228356" eaLnBrk="0" fontAlgn="base" hangingPunct="0">
              <a:spcBef>
                <a:spcPct val="0"/>
              </a:spcBef>
              <a:spcAft>
                <a:spcPct val="0"/>
              </a:spcAft>
              <a:defRPr sz="2400">
                <a:solidFill>
                  <a:schemeClr val="tx1"/>
                </a:solidFill>
                <a:latin typeface="Arial" charset="0"/>
                <a:ea typeface="ＭＳ Ｐゴシック" charset="-128"/>
              </a:defRPr>
            </a:lvl7pPr>
            <a:lvl8pPr marL="3425342" indent="-228356" eaLnBrk="0" fontAlgn="base" hangingPunct="0">
              <a:spcBef>
                <a:spcPct val="0"/>
              </a:spcBef>
              <a:spcAft>
                <a:spcPct val="0"/>
              </a:spcAft>
              <a:defRPr sz="2400">
                <a:solidFill>
                  <a:schemeClr val="tx1"/>
                </a:solidFill>
                <a:latin typeface="Arial" charset="0"/>
                <a:ea typeface="ＭＳ Ｐゴシック" charset="-128"/>
              </a:defRPr>
            </a:lvl8pPr>
            <a:lvl9pPr marL="3882055" indent="-228356" eaLnBrk="0" fontAlgn="base" hangingPunct="0">
              <a:spcBef>
                <a:spcPct val="0"/>
              </a:spcBef>
              <a:spcAft>
                <a:spcPct val="0"/>
              </a:spcAft>
              <a:defRPr sz="2400">
                <a:solidFill>
                  <a:schemeClr val="tx1"/>
                </a:solidFill>
                <a:latin typeface="Arial" charset="0"/>
                <a:ea typeface="ＭＳ Ｐゴシック" charset="-128"/>
              </a:defRPr>
            </a:lvl9pPr>
          </a:lstStyle>
          <a:p>
            <a:fld id="{2475BEA7-1474-4677-BA94-1F184A3400C8}" type="slidenum">
              <a:rPr lang="en-GB" sz="1200"/>
              <a:pPr/>
              <a:t>12</a:t>
            </a:fld>
            <a:endParaRPr lang="en-GB" sz="1200"/>
          </a:p>
        </p:txBody>
      </p:sp>
      <p:sp>
        <p:nvSpPr>
          <p:cNvPr id="32771" name="Rectangle 5"/>
          <p:cNvSpPr txBox="1">
            <a:spLocks noGrp="1" noChangeArrowheads="1"/>
          </p:cNvSpPr>
          <p:nvPr/>
        </p:nvSpPr>
        <p:spPr bwMode="auto">
          <a:xfrm>
            <a:off x="3807037" y="9362440"/>
            <a:ext cx="2911263" cy="49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029" tIns="0" rIns="19029" bIns="0" anchor="b"/>
          <a:lstStyle>
            <a:lvl1pPr defTabSz="762000">
              <a:defRPr sz="2400">
                <a:solidFill>
                  <a:schemeClr val="tx1"/>
                </a:solidFill>
                <a:latin typeface="Arial" charset="0"/>
                <a:ea typeface="ＭＳ Ｐゴシック" charset="-128"/>
              </a:defRPr>
            </a:lvl1pPr>
            <a:lvl2pPr marL="742950" indent="-285750" defTabSz="762000">
              <a:defRPr sz="2400">
                <a:solidFill>
                  <a:schemeClr val="tx1"/>
                </a:solidFill>
                <a:latin typeface="Arial" charset="0"/>
                <a:ea typeface="ＭＳ Ｐゴシック" charset="-128"/>
              </a:defRPr>
            </a:lvl2pPr>
            <a:lvl3pPr marL="1143000" indent="-228600" defTabSz="762000">
              <a:defRPr sz="2400">
                <a:solidFill>
                  <a:schemeClr val="tx1"/>
                </a:solidFill>
                <a:latin typeface="Arial" charset="0"/>
                <a:ea typeface="ＭＳ Ｐゴシック" charset="-128"/>
              </a:defRPr>
            </a:lvl3pPr>
            <a:lvl4pPr marL="1600200" indent="-228600" defTabSz="762000">
              <a:defRPr sz="2400">
                <a:solidFill>
                  <a:schemeClr val="tx1"/>
                </a:solidFill>
                <a:latin typeface="Arial" charset="0"/>
                <a:ea typeface="ＭＳ Ｐゴシック" charset="-128"/>
              </a:defRPr>
            </a:lvl4pPr>
            <a:lvl5pPr marL="2057400" indent="-228600" defTabSz="762000">
              <a:defRPr sz="2400">
                <a:solidFill>
                  <a:schemeClr val="tx1"/>
                </a:solidFill>
                <a:latin typeface="Arial" charset="0"/>
                <a:ea typeface="ＭＳ Ｐゴシック" charset="-128"/>
              </a:defRPr>
            </a:lvl5pPr>
            <a:lvl6pPr marL="2514600" indent="-228600" defTabSz="7620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7620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7620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762000" eaLnBrk="0" fontAlgn="base" hangingPunct="0">
              <a:spcBef>
                <a:spcPct val="0"/>
              </a:spcBef>
              <a:spcAft>
                <a:spcPct val="0"/>
              </a:spcAft>
              <a:defRPr sz="2400">
                <a:solidFill>
                  <a:schemeClr val="tx1"/>
                </a:solidFill>
                <a:latin typeface="Arial" charset="0"/>
                <a:ea typeface="ＭＳ Ｐゴシック" charset="-128"/>
              </a:defRPr>
            </a:lvl9pPr>
          </a:lstStyle>
          <a:p>
            <a:pPr algn="r"/>
            <a:fld id="{A844F894-8E35-449F-92B3-C098805F561E}" type="slidenum">
              <a:rPr lang="en-US" sz="1000" i="1">
                <a:latin typeface="Times New Roman" pitchFamily="18" charset="0"/>
              </a:rPr>
              <a:pPr algn="r"/>
              <a:t>12</a:t>
            </a:fld>
            <a:endParaRPr lang="en-US" sz="1000" i="1">
              <a:latin typeface="Times New Roman" pitchFamily="18" charset="0"/>
            </a:endParaRPr>
          </a:p>
        </p:txBody>
      </p:sp>
      <p:sp>
        <p:nvSpPr>
          <p:cNvPr id="32772" name="Rectangle 7"/>
          <p:cNvSpPr txBox="1">
            <a:spLocks noGrp="1" noChangeArrowheads="1"/>
          </p:cNvSpPr>
          <p:nvPr/>
        </p:nvSpPr>
        <p:spPr bwMode="auto">
          <a:xfrm>
            <a:off x="3805484" y="9360730"/>
            <a:ext cx="2911263" cy="49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53" tIns="44876" rIns="89753" bIns="44876" anchor="b"/>
          <a:lstStyle>
            <a:lvl1pPr defTabSz="898525">
              <a:defRPr sz="2400">
                <a:solidFill>
                  <a:schemeClr val="tx1"/>
                </a:solidFill>
                <a:latin typeface="Arial" charset="0"/>
                <a:ea typeface="ＭＳ Ｐゴシック" charset="-128"/>
              </a:defRPr>
            </a:lvl1pPr>
            <a:lvl2pPr marL="742950" indent="-285750" defTabSz="898525">
              <a:defRPr sz="2400">
                <a:solidFill>
                  <a:schemeClr val="tx1"/>
                </a:solidFill>
                <a:latin typeface="Arial" charset="0"/>
                <a:ea typeface="ＭＳ Ｐゴシック" charset="-128"/>
              </a:defRPr>
            </a:lvl2pPr>
            <a:lvl3pPr marL="1143000" indent="-228600" defTabSz="898525">
              <a:defRPr sz="2400">
                <a:solidFill>
                  <a:schemeClr val="tx1"/>
                </a:solidFill>
                <a:latin typeface="Arial" charset="0"/>
                <a:ea typeface="ＭＳ Ｐゴシック" charset="-128"/>
              </a:defRPr>
            </a:lvl3pPr>
            <a:lvl4pPr marL="1600200" indent="-228600" defTabSz="898525">
              <a:defRPr sz="2400">
                <a:solidFill>
                  <a:schemeClr val="tx1"/>
                </a:solidFill>
                <a:latin typeface="Arial" charset="0"/>
                <a:ea typeface="ＭＳ Ｐゴシック" charset="-128"/>
              </a:defRPr>
            </a:lvl4pPr>
            <a:lvl5pPr marL="2057400" indent="-228600" defTabSz="898525">
              <a:defRPr sz="2400">
                <a:solidFill>
                  <a:schemeClr val="tx1"/>
                </a:solidFill>
                <a:latin typeface="Arial" charset="0"/>
                <a:ea typeface="ＭＳ Ｐゴシック" charset="-128"/>
              </a:defRPr>
            </a:lvl5pPr>
            <a:lvl6pPr marL="2514600" indent="-228600" defTabSz="898525"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898525"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898525"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898525"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fld id="{4C647945-074A-48FD-9E9C-3C25943F7482}" type="slidenum">
              <a:rPr lang="en-GB" sz="1200"/>
              <a:pPr algn="r" eaLnBrk="1" hangingPunct="1"/>
              <a:t>12</a:t>
            </a:fld>
            <a:endParaRPr lang="en-GB" sz="1200"/>
          </a:p>
        </p:txBody>
      </p:sp>
      <p:sp>
        <p:nvSpPr>
          <p:cNvPr id="32773" name="Rectangle 2"/>
          <p:cNvSpPr>
            <a:spLocks noGrp="1" noRot="1" noChangeAspect="1" noChangeArrowheads="1" noTextEdit="1"/>
          </p:cNvSpPr>
          <p:nvPr>
            <p:ph type="sldImg"/>
          </p:nvPr>
        </p:nvSpPr>
        <p:spPr>
          <a:xfrm>
            <a:off x="900113" y="742950"/>
            <a:ext cx="4918075" cy="3689350"/>
          </a:xfrm>
          <a:ln/>
        </p:spPr>
      </p:sp>
      <p:sp>
        <p:nvSpPr>
          <p:cNvPr id="32774" name="Rectangle 3"/>
          <p:cNvSpPr>
            <a:spLocks noGrp="1" noChangeArrowheads="1"/>
          </p:cNvSpPr>
          <p:nvPr>
            <p:ph type="body" idx="1"/>
          </p:nvPr>
        </p:nvSpPr>
        <p:spPr>
          <a:xfrm>
            <a:off x="670277" y="4679511"/>
            <a:ext cx="5377751" cy="4433128"/>
          </a:xfrm>
          <a:noFill/>
        </p:spPr>
        <p:txBody>
          <a:bodyPr lIns="89753" tIns="44876" rIns="89753" bIns="44876"/>
          <a:lstStyle/>
          <a:p>
            <a:pPr eaLnBrk="1" hangingPunct="1">
              <a:lnSpc>
                <a:spcPct val="90000"/>
              </a:lnSpc>
            </a:pPr>
            <a:endParaRPr lang="en-US" smtClean="0"/>
          </a:p>
        </p:txBody>
      </p:sp>
    </p:spTree>
    <p:extLst>
      <p:ext uri="{BB962C8B-B14F-4D97-AF65-F5344CB8AC3E}">
        <p14:creationId xmlns:p14="http://schemas.microsoft.com/office/powerpoint/2010/main" val="4211328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68350" eaLnBrk="0" hangingPunct="0">
              <a:defRPr sz="2000">
                <a:solidFill>
                  <a:schemeClr val="tx1"/>
                </a:solidFill>
                <a:latin typeface="Arial" pitchFamily="34" charset="0"/>
                <a:ea typeface="ＭＳ Ｐゴシック" pitchFamily="34" charset="-128"/>
              </a:defRPr>
            </a:lvl1pPr>
            <a:lvl2pPr marL="742950" indent="-285750" defTabSz="768350" eaLnBrk="0" hangingPunct="0">
              <a:defRPr sz="2000">
                <a:solidFill>
                  <a:schemeClr val="tx1"/>
                </a:solidFill>
                <a:latin typeface="Arial" pitchFamily="34" charset="0"/>
                <a:ea typeface="ＭＳ Ｐゴシック" pitchFamily="34" charset="-128"/>
              </a:defRPr>
            </a:lvl2pPr>
            <a:lvl3pPr marL="1143000" indent="-228600" defTabSz="768350" eaLnBrk="0" hangingPunct="0">
              <a:defRPr sz="2000">
                <a:solidFill>
                  <a:schemeClr val="tx1"/>
                </a:solidFill>
                <a:latin typeface="Arial" pitchFamily="34" charset="0"/>
                <a:ea typeface="ＭＳ Ｐゴシック" pitchFamily="34" charset="-128"/>
              </a:defRPr>
            </a:lvl3pPr>
            <a:lvl4pPr marL="1600200" indent="-228600" defTabSz="768350" eaLnBrk="0" hangingPunct="0">
              <a:defRPr sz="2000">
                <a:solidFill>
                  <a:schemeClr val="tx1"/>
                </a:solidFill>
                <a:latin typeface="Arial" pitchFamily="34" charset="0"/>
                <a:ea typeface="ＭＳ Ｐゴシック" pitchFamily="34" charset="-128"/>
              </a:defRPr>
            </a:lvl4pPr>
            <a:lvl5pPr marL="2057400" indent="-228600" defTabSz="768350" eaLnBrk="0" hangingPunct="0">
              <a:defRPr sz="2000">
                <a:solidFill>
                  <a:schemeClr val="tx1"/>
                </a:solidFill>
                <a:latin typeface="Arial" pitchFamily="34" charset="0"/>
                <a:ea typeface="ＭＳ Ｐゴシック" pitchFamily="34" charset="-128"/>
              </a:defRPr>
            </a:lvl5pPr>
            <a:lvl6pPr marL="2514600" indent="-228600" defTabSz="768350" eaLnBrk="0" fontAlgn="base" hangingPunct="0">
              <a:spcBef>
                <a:spcPct val="0"/>
              </a:spcBef>
              <a:spcAft>
                <a:spcPct val="0"/>
              </a:spcAft>
              <a:defRPr sz="2000">
                <a:solidFill>
                  <a:schemeClr val="tx1"/>
                </a:solidFill>
                <a:latin typeface="Arial" pitchFamily="34" charset="0"/>
                <a:ea typeface="ＭＳ Ｐゴシック" pitchFamily="34" charset="-128"/>
              </a:defRPr>
            </a:lvl6pPr>
            <a:lvl7pPr marL="2971800" indent="-228600" defTabSz="768350" eaLnBrk="0" fontAlgn="base" hangingPunct="0">
              <a:spcBef>
                <a:spcPct val="0"/>
              </a:spcBef>
              <a:spcAft>
                <a:spcPct val="0"/>
              </a:spcAft>
              <a:defRPr sz="2000">
                <a:solidFill>
                  <a:schemeClr val="tx1"/>
                </a:solidFill>
                <a:latin typeface="Arial" pitchFamily="34" charset="0"/>
                <a:ea typeface="ＭＳ Ｐゴシック" pitchFamily="34" charset="-128"/>
              </a:defRPr>
            </a:lvl7pPr>
            <a:lvl8pPr marL="3429000" indent="-228600" defTabSz="768350" eaLnBrk="0" fontAlgn="base" hangingPunct="0">
              <a:spcBef>
                <a:spcPct val="0"/>
              </a:spcBef>
              <a:spcAft>
                <a:spcPct val="0"/>
              </a:spcAft>
              <a:defRPr sz="2000">
                <a:solidFill>
                  <a:schemeClr val="tx1"/>
                </a:solidFill>
                <a:latin typeface="Arial" pitchFamily="34" charset="0"/>
                <a:ea typeface="ＭＳ Ｐゴシック" pitchFamily="34" charset="-128"/>
              </a:defRPr>
            </a:lvl8pPr>
            <a:lvl9pPr marL="3886200" indent="-228600" defTabSz="768350" eaLnBrk="0" fontAlgn="base" hangingPunct="0">
              <a:spcBef>
                <a:spcPct val="0"/>
              </a:spcBef>
              <a:spcAft>
                <a:spcPct val="0"/>
              </a:spcAft>
              <a:defRPr sz="2000">
                <a:solidFill>
                  <a:schemeClr val="tx1"/>
                </a:solidFill>
                <a:latin typeface="Arial" pitchFamily="34" charset="0"/>
                <a:ea typeface="ＭＳ Ｐゴシック" pitchFamily="34" charset="-128"/>
              </a:defRPr>
            </a:lvl9pPr>
          </a:lstStyle>
          <a:p>
            <a:fld id="{0B1A28A0-6FE4-44A7-9BD0-71DDF895B39B}" type="slidenum">
              <a:rPr lang="en-US" altLang="en-US" sz="1000" smtClean="0">
                <a:latin typeface="Times New Roman" pitchFamily="18" charset="0"/>
              </a:rPr>
              <a:pPr/>
              <a:t>13</a:t>
            </a:fld>
            <a:endParaRPr lang="en-US" altLang="en-US" sz="1000" smtClean="0">
              <a:latin typeface="Times New Roman" pitchFamily="18" charset="0"/>
            </a:endParaRPr>
          </a:p>
        </p:txBody>
      </p:sp>
      <p:sp>
        <p:nvSpPr>
          <p:cNvPr id="158723" name="Rectangle 5"/>
          <p:cNvSpPr txBox="1">
            <a:spLocks noGrp="1" noChangeArrowheads="1"/>
          </p:cNvSpPr>
          <p:nvPr/>
        </p:nvSpPr>
        <p:spPr bwMode="auto">
          <a:xfrm>
            <a:off x="3806557" y="9361888"/>
            <a:ext cx="2911744" cy="49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27" tIns="0" rIns="19227" bIns="0" anchor="b"/>
          <a:lstStyle>
            <a:lvl1pPr defTabSz="768350" eaLnBrk="0" hangingPunct="0">
              <a:defRPr sz="2000">
                <a:solidFill>
                  <a:schemeClr val="tx1"/>
                </a:solidFill>
                <a:latin typeface="Arial" pitchFamily="34" charset="0"/>
                <a:ea typeface="ＭＳ Ｐゴシック" pitchFamily="34" charset="-128"/>
              </a:defRPr>
            </a:lvl1pPr>
            <a:lvl2pPr marL="742950" indent="-285750" defTabSz="768350" eaLnBrk="0" hangingPunct="0">
              <a:defRPr sz="2000">
                <a:solidFill>
                  <a:schemeClr val="tx1"/>
                </a:solidFill>
                <a:latin typeface="Arial" pitchFamily="34" charset="0"/>
                <a:ea typeface="ＭＳ Ｐゴシック" pitchFamily="34" charset="-128"/>
              </a:defRPr>
            </a:lvl2pPr>
            <a:lvl3pPr marL="1143000" indent="-228600" defTabSz="768350" eaLnBrk="0" hangingPunct="0">
              <a:defRPr sz="2000">
                <a:solidFill>
                  <a:schemeClr val="tx1"/>
                </a:solidFill>
                <a:latin typeface="Arial" pitchFamily="34" charset="0"/>
                <a:ea typeface="ＭＳ Ｐゴシック" pitchFamily="34" charset="-128"/>
              </a:defRPr>
            </a:lvl3pPr>
            <a:lvl4pPr marL="1600200" indent="-228600" defTabSz="768350" eaLnBrk="0" hangingPunct="0">
              <a:defRPr sz="2000">
                <a:solidFill>
                  <a:schemeClr val="tx1"/>
                </a:solidFill>
                <a:latin typeface="Arial" pitchFamily="34" charset="0"/>
                <a:ea typeface="ＭＳ Ｐゴシック" pitchFamily="34" charset="-128"/>
              </a:defRPr>
            </a:lvl4pPr>
            <a:lvl5pPr marL="2057400" indent="-228600" defTabSz="768350" eaLnBrk="0" hangingPunct="0">
              <a:defRPr sz="2000">
                <a:solidFill>
                  <a:schemeClr val="tx1"/>
                </a:solidFill>
                <a:latin typeface="Arial" pitchFamily="34" charset="0"/>
                <a:ea typeface="ＭＳ Ｐゴシック" pitchFamily="34" charset="-128"/>
              </a:defRPr>
            </a:lvl5pPr>
            <a:lvl6pPr marL="2514600" indent="-228600" defTabSz="768350" eaLnBrk="0" fontAlgn="base" hangingPunct="0">
              <a:spcBef>
                <a:spcPct val="0"/>
              </a:spcBef>
              <a:spcAft>
                <a:spcPct val="0"/>
              </a:spcAft>
              <a:defRPr sz="2000">
                <a:solidFill>
                  <a:schemeClr val="tx1"/>
                </a:solidFill>
                <a:latin typeface="Arial" pitchFamily="34" charset="0"/>
                <a:ea typeface="ＭＳ Ｐゴシック" pitchFamily="34" charset="-128"/>
              </a:defRPr>
            </a:lvl6pPr>
            <a:lvl7pPr marL="2971800" indent="-228600" defTabSz="768350" eaLnBrk="0" fontAlgn="base" hangingPunct="0">
              <a:spcBef>
                <a:spcPct val="0"/>
              </a:spcBef>
              <a:spcAft>
                <a:spcPct val="0"/>
              </a:spcAft>
              <a:defRPr sz="2000">
                <a:solidFill>
                  <a:schemeClr val="tx1"/>
                </a:solidFill>
                <a:latin typeface="Arial" pitchFamily="34" charset="0"/>
                <a:ea typeface="ＭＳ Ｐゴシック" pitchFamily="34" charset="-128"/>
              </a:defRPr>
            </a:lvl7pPr>
            <a:lvl8pPr marL="3429000" indent="-228600" defTabSz="768350" eaLnBrk="0" fontAlgn="base" hangingPunct="0">
              <a:spcBef>
                <a:spcPct val="0"/>
              </a:spcBef>
              <a:spcAft>
                <a:spcPct val="0"/>
              </a:spcAft>
              <a:defRPr sz="2000">
                <a:solidFill>
                  <a:schemeClr val="tx1"/>
                </a:solidFill>
                <a:latin typeface="Arial" pitchFamily="34" charset="0"/>
                <a:ea typeface="ＭＳ Ｐゴシック" pitchFamily="34" charset="-128"/>
              </a:defRPr>
            </a:lvl8pPr>
            <a:lvl9pPr marL="3886200" indent="-228600" defTabSz="768350" eaLnBrk="0" fontAlgn="base" hangingPunct="0">
              <a:spcBef>
                <a:spcPct val="0"/>
              </a:spcBef>
              <a:spcAft>
                <a:spcPct val="0"/>
              </a:spcAft>
              <a:defRPr sz="2000">
                <a:solidFill>
                  <a:schemeClr val="tx1"/>
                </a:solidFill>
                <a:latin typeface="Arial" pitchFamily="34" charset="0"/>
                <a:ea typeface="ＭＳ Ｐゴシック" pitchFamily="34" charset="-128"/>
              </a:defRPr>
            </a:lvl9pPr>
          </a:lstStyle>
          <a:p>
            <a:pPr algn="r">
              <a:buFont typeface="Wingdings" pitchFamily="2" charset="2"/>
              <a:buNone/>
            </a:pPr>
            <a:fld id="{30EB809A-C2C0-412E-ACB3-A9A6F7392F22}" type="slidenum">
              <a:rPr lang="en-US" altLang="en-US" sz="1000" i="1">
                <a:latin typeface="Times New Roman" pitchFamily="18" charset="0"/>
              </a:rPr>
              <a:pPr algn="r">
                <a:buFont typeface="Wingdings" pitchFamily="2" charset="2"/>
                <a:buNone/>
              </a:pPr>
              <a:t>13</a:t>
            </a:fld>
            <a:endParaRPr lang="en-US" altLang="en-US" sz="1000" i="1">
              <a:latin typeface="Times New Roman" pitchFamily="18" charset="0"/>
            </a:endParaRPr>
          </a:p>
        </p:txBody>
      </p:sp>
      <p:sp>
        <p:nvSpPr>
          <p:cNvPr id="158724" name="Rectangle 2"/>
          <p:cNvSpPr>
            <a:spLocks noChangeArrowheads="1"/>
          </p:cNvSpPr>
          <p:nvPr/>
        </p:nvSpPr>
        <p:spPr bwMode="auto">
          <a:xfrm>
            <a:off x="3803355" y="4728"/>
            <a:ext cx="2914945" cy="491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1" tIns="44864" rIns="91331" bIns="44864" anchor="ctr"/>
          <a:lstStyle/>
          <a:p>
            <a:pPr defTabSz="768350" eaLnBrk="0" hangingPunct="0">
              <a:spcBef>
                <a:spcPct val="50000"/>
              </a:spcBef>
              <a:buFont typeface="Wingdings" pitchFamily="2" charset="2"/>
              <a:buNone/>
            </a:pPr>
            <a:endParaRPr lang="en-GB" altLang="en-US" sz="2400">
              <a:latin typeface="Times New Roman" pitchFamily="18" charset="0"/>
            </a:endParaRPr>
          </a:p>
        </p:txBody>
      </p:sp>
      <p:sp>
        <p:nvSpPr>
          <p:cNvPr id="158725" name="Rectangle 3"/>
          <p:cNvSpPr>
            <a:spLocks noChangeArrowheads="1"/>
          </p:cNvSpPr>
          <p:nvPr/>
        </p:nvSpPr>
        <p:spPr bwMode="auto">
          <a:xfrm>
            <a:off x="3803355" y="9919819"/>
            <a:ext cx="2914945" cy="4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7624" tIns="0" rIns="17624" bIns="0" anchor="b"/>
          <a:lstStyle/>
          <a:p>
            <a:pPr algn="r" defTabSz="768350" eaLnBrk="0" hangingPunct="0">
              <a:buFont typeface="Wingdings" pitchFamily="2" charset="2"/>
              <a:buNone/>
            </a:pPr>
            <a:r>
              <a:rPr lang="en-US" altLang="en-US" sz="1000" i="1">
                <a:latin typeface="Helvetica" pitchFamily="34" charset="0"/>
              </a:rPr>
              <a:t>2</a:t>
            </a:r>
          </a:p>
        </p:txBody>
      </p:sp>
      <p:sp>
        <p:nvSpPr>
          <p:cNvPr id="158726" name="Rectangle 4"/>
          <p:cNvSpPr>
            <a:spLocks noChangeArrowheads="1"/>
          </p:cNvSpPr>
          <p:nvPr/>
        </p:nvSpPr>
        <p:spPr bwMode="auto">
          <a:xfrm>
            <a:off x="0" y="9919819"/>
            <a:ext cx="2911744" cy="4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1" tIns="44864" rIns="91331" bIns="44864" anchor="ctr"/>
          <a:lstStyle/>
          <a:p>
            <a:pPr defTabSz="768350" eaLnBrk="0" hangingPunct="0">
              <a:spcBef>
                <a:spcPct val="50000"/>
              </a:spcBef>
              <a:buFont typeface="Wingdings" pitchFamily="2" charset="2"/>
              <a:buNone/>
            </a:pPr>
            <a:endParaRPr lang="en-GB" altLang="en-US" sz="2400">
              <a:latin typeface="Times New Roman" pitchFamily="18" charset="0"/>
            </a:endParaRPr>
          </a:p>
        </p:txBody>
      </p:sp>
      <p:sp>
        <p:nvSpPr>
          <p:cNvPr id="158727" name="Rectangle 5"/>
          <p:cNvSpPr>
            <a:spLocks noChangeArrowheads="1"/>
          </p:cNvSpPr>
          <p:nvPr/>
        </p:nvSpPr>
        <p:spPr bwMode="auto">
          <a:xfrm>
            <a:off x="0" y="4728"/>
            <a:ext cx="2911744" cy="491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1" tIns="44864" rIns="91331" bIns="44864" anchor="ctr"/>
          <a:lstStyle/>
          <a:p>
            <a:pPr defTabSz="768350" eaLnBrk="0" hangingPunct="0">
              <a:spcBef>
                <a:spcPct val="50000"/>
              </a:spcBef>
              <a:buFont typeface="Wingdings" pitchFamily="2" charset="2"/>
              <a:buNone/>
            </a:pPr>
            <a:endParaRPr lang="en-GB" altLang="en-US" sz="2400">
              <a:latin typeface="Times New Roman" pitchFamily="18" charset="0"/>
            </a:endParaRPr>
          </a:p>
        </p:txBody>
      </p:sp>
      <p:sp>
        <p:nvSpPr>
          <p:cNvPr id="158728" name="Rectangle 6"/>
          <p:cNvSpPr>
            <a:spLocks noGrp="1" noChangeArrowheads="1"/>
          </p:cNvSpPr>
          <p:nvPr>
            <p:ph type="body" idx="1"/>
          </p:nvPr>
        </p:nvSpPr>
        <p:spPr>
          <a:xfrm>
            <a:off x="305741" y="5143624"/>
            <a:ext cx="6260488" cy="38384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27" tIns="43261" rIns="89727" bIns="43261"/>
          <a:lstStyle/>
          <a:p>
            <a:r>
              <a:rPr lang="en-GB" altLang="en-US" sz="1600" dirty="0" smtClean="0"/>
              <a:t>To exchange statistical data in a standard way, we need to collect information and to define a model that will convey this information.</a:t>
            </a:r>
          </a:p>
        </p:txBody>
      </p:sp>
      <p:sp>
        <p:nvSpPr>
          <p:cNvPr id="158729" name="Rectangle 7"/>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969820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14</a:t>
            </a:fld>
            <a:endParaRPr lang="en-GB"/>
          </a:p>
        </p:txBody>
      </p:sp>
    </p:spTree>
    <p:extLst>
      <p:ext uri="{BB962C8B-B14F-4D97-AF65-F5344CB8AC3E}">
        <p14:creationId xmlns:p14="http://schemas.microsoft.com/office/powerpoint/2010/main" val="672893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dirty="0" smtClean="0">
                <a:solidFill>
                  <a:srgbClr val="FF0000"/>
                </a:solidFill>
              </a:rPr>
              <a:t>To have a full picture of the table we need to assign roles to our concepts.</a:t>
            </a:r>
          </a:p>
          <a:p>
            <a:pPr eaLnBrk="1" hangingPunct="1"/>
            <a:r>
              <a:rPr lang="en-GB" altLang="en-US" dirty="0" smtClean="0">
                <a:solidFill>
                  <a:srgbClr val="FF0000"/>
                </a:solidFill>
              </a:rPr>
              <a:t>Indeed, if we think this table as a slice of a statistical cube, each observation has coordinates that identify it uniquely.</a:t>
            </a:r>
          </a:p>
          <a:p>
            <a:endParaRPr lang="en-US" altLang="en-US" dirty="0" smtClean="0"/>
          </a:p>
          <a:p>
            <a:endParaRPr lang="en-US" altLang="en-US" dirty="0" smtClean="0"/>
          </a:p>
        </p:txBody>
      </p:sp>
      <p:sp>
        <p:nvSpPr>
          <p:cNvPr id="4" name="Slide Number Placeholder 3"/>
          <p:cNvSpPr>
            <a:spLocks noGrp="1"/>
          </p:cNvSpPr>
          <p:nvPr>
            <p:ph type="sldNum" sz="quarter" idx="5"/>
          </p:nvPr>
        </p:nvSpPr>
        <p:spPr/>
        <p:txBody>
          <a:bodyPr/>
          <a:lstStyle/>
          <a:p>
            <a:pPr>
              <a:defRPr/>
            </a:pPr>
            <a:fld id="{264F6EBE-7844-411F-8D2A-D7DA9C459882}" type="slidenum">
              <a:rPr lang="en-US" smtClean="0">
                <a:solidFill>
                  <a:prstClr val="black"/>
                </a:solidFill>
              </a:rPr>
              <a:pPr>
                <a:defRPr/>
              </a:pPr>
              <a:t>15</a:t>
            </a:fld>
            <a:endParaRPr lang="en-US">
              <a:solidFill>
                <a:prstClr val="black"/>
              </a:solidFill>
            </a:endParaRPr>
          </a:p>
        </p:txBody>
      </p:sp>
    </p:spTree>
    <p:extLst>
      <p:ext uri="{BB962C8B-B14F-4D97-AF65-F5344CB8AC3E}">
        <p14:creationId xmlns:p14="http://schemas.microsoft.com/office/powerpoint/2010/main" val="28504615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TextEdit="1"/>
          </p:cNvSpPr>
          <p:nvPr>
            <p:ph type="sldImg"/>
          </p:nvPr>
        </p:nvSpPr>
        <p:spPr bwMode="auto">
          <a:xfrm>
            <a:off x="896938" y="739775"/>
            <a:ext cx="4924425" cy="3694113"/>
          </a:xfrm>
          <a:noFill/>
          <a:ln>
            <a:solidFill>
              <a:srgbClr val="000000"/>
            </a:solidFill>
            <a:miter lim="800000"/>
            <a:headEnd/>
            <a:tailEnd/>
          </a:ln>
        </p:spPr>
      </p:sp>
      <p:sp>
        <p:nvSpPr>
          <p:cNvPr id="6758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Tree>
    <p:extLst>
      <p:ext uri="{BB962C8B-B14F-4D97-AF65-F5344CB8AC3E}">
        <p14:creationId xmlns:p14="http://schemas.microsoft.com/office/powerpoint/2010/main" val="3110067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dirty="0" smtClean="0">
                <a:solidFill>
                  <a:srgbClr val="FF0000"/>
                </a:solidFill>
              </a:rPr>
              <a:t>In our </a:t>
            </a:r>
            <a:r>
              <a:rPr lang="en-GB" altLang="en-US" dirty="0" err="1" smtClean="0">
                <a:solidFill>
                  <a:srgbClr val="FF0000"/>
                </a:solidFill>
              </a:rPr>
              <a:t>exemple</a:t>
            </a:r>
            <a:r>
              <a:rPr lang="en-GB" altLang="en-US" dirty="0" smtClean="0">
                <a:solidFill>
                  <a:srgbClr val="FF0000"/>
                </a:solidFill>
              </a:rPr>
              <a:t>: Frequency</a:t>
            </a:r>
            <a:r>
              <a:rPr lang="en-GB" altLang="en-US" dirty="0" smtClean="0"/>
              <a:t>, Activity, Prices, Time Period, Reference area, ……………..are required to </a:t>
            </a:r>
            <a:r>
              <a:rPr lang="en-GB" altLang="en-US" i="1" dirty="0" smtClean="0"/>
              <a:t>identify</a:t>
            </a:r>
            <a:r>
              <a:rPr lang="en-GB" altLang="en-US" dirty="0" smtClean="0"/>
              <a:t> the statistics: they act as </a:t>
            </a:r>
            <a:r>
              <a:rPr lang="en-GB" altLang="en-US" i="1" dirty="0" smtClean="0"/>
              <a:t>dimensions.</a:t>
            </a:r>
            <a:endParaRPr lang="en-GB" altLang="en-US" dirty="0" smtClean="0"/>
          </a:p>
          <a:p>
            <a:pPr eaLnBrk="1" hangingPunct="1"/>
            <a:r>
              <a:rPr lang="en-GB" altLang="en-US" dirty="0" smtClean="0"/>
              <a:t>The observation value, the actual figure, is what we call </a:t>
            </a:r>
            <a:r>
              <a:rPr lang="en-GB" altLang="en-US" i="1" dirty="0" smtClean="0"/>
              <a:t>measure.</a:t>
            </a:r>
          </a:p>
          <a:p>
            <a:pPr eaLnBrk="1" hangingPunct="1"/>
            <a:r>
              <a:rPr lang="en-US" altLang="en-US" dirty="0" smtClean="0"/>
              <a:t>The ‘observation status’, ………. explain the figures as an attribute. We can see that they are displayed at different levels of the table. This depends on whether the attribute explains only a single figure, a group of figures or the whole table. </a:t>
            </a:r>
          </a:p>
          <a:p>
            <a:pPr eaLnBrk="1" hangingPunct="1"/>
            <a:r>
              <a:rPr lang="en-US" altLang="en-US" dirty="0" smtClean="0"/>
              <a:t>The "Observation status" explains only single figures: it is attached at observation level</a:t>
            </a:r>
            <a:r>
              <a:rPr lang="en-US" altLang="en-US" u="sng" dirty="0" smtClean="0"/>
              <a:t>.</a:t>
            </a:r>
          </a:p>
          <a:p>
            <a:pPr eaLnBrk="1" hangingPunct="1"/>
            <a:r>
              <a:rPr lang="en-US" altLang="en-US" dirty="0" smtClean="0"/>
              <a:t>In SDMX it is also possible to attach attributes to a group of observations. </a:t>
            </a:r>
          </a:p>
          <a:p>
            <a:pPr eaLnBrk="1" hangingPunct="1"/>
            <a:endParaRPr lang="en-US" altLang="en-US" dirty="0" smtClean="0"/>
          </a:p>
          <a:p>
            <a:pPr eaLnBrk="1" hangingPunct="1"/>
            <a:r>
              <a:rPr lang="en-US" altLang="en-US" dirty="0" smtClean="0"/>
              <a:t>The result of our small exercise is a formal definition of the corresponding Data Structure Definition, also called DSD, with all the structural metadata of the table.</a:t>
            </a:r>
          </a:p>
          <a:p>
            <a:endParaRPr lang="en-US" altLang="en-US" dirty="0" smtClean="0"/>
          </a:p>
          <a:p>
            <a:endParaRPr lang="en-US" altLang="en-US" dirty="0" smtClean="0"/>
          </a:p>
          <a:p>
            <a:endParaRPr lang="en-US" altLang="en-US" dirty="0" smtClean="0"/>
          </a:p>
        </p:txBody>
      </p:sp>
      <p:sp>
        <p:nvSpPr>
          <p:cNvPr id="4" name="Slide Number Placeholder 3"/>
          <p:cNvSpPr>
            <a:spLocks noGrp="1"/>
          </p:cNvSpPr>
          <p:nvPr>
            <p:ph type="sldNum" sz="quarter" idx="5"/>
          </p:nvPr>
        </p:nvSpPr>
        <p:spPr/>
        <p:txBody>
          <a:bodyPr/>
          <a:lstStyle/>
          <a:p>
            <a:pPr>
              <a:defRPr/>
            </a:pPr>
            <a:fld id="{264F6EBE-7844-411F-8D2A-D7DA9C459882}" type="slidenum">
              <a:rPr lang="en-US" smtClean="0">
                <a:solidFill>
                  <a:prstClr val="black"/>
                </a:solidFill>
              </a:rPr>
              <a:pPr>
                <a:defRPr/>
              </a:pPr>
              <a:t>17</a:t>
            </a:fld>
            <a:endParaRPr lang="en-US">
              <a:solidFill>
                <a:prstClr val="black"/>
              </a:solidFill>
            </a:endParaRPr>
          </a:p>
        </p:txBody>
      </p:sp>
    </p:spTree>
    <p:extLst>
      <p:ext uri="{BB962C8B-B14F-4D97-AF65-F5344CB8AC3E}">
        <p14:creationId xmlns:p14="http://schemas.microsoft.com/office/powerpoint/2010/main" val="1487496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smtClean="0"/>
              <a:t>As all SDMX object the DSD has an ID, a name and a description in several languages.</a:t>
            </a:r>
          </a:p>
          <a:p>
            <a:r>
              <a:rPr lang="en-GB" altLang="en-US" dirty="0" smtClean="0"/>
              <a:t>The DSD  is a maintainable object which can have many versions.</a:t>
            </a:r>
          </a:p>
          <a:p>
            <a:r>
              <a:rPr lang="en-GB" altLang="en-US" dirty="0" smtClean="0"/>
              <a:t>The ID and the name are mandatory in the SMDX information model, the description is optional.</a:t>
            </a:r>
          </a:p>
          <a:p>
            <a:endParaRPr lang="en-GB" altLang="en-US" dirty="0" smtClean="0"/>
          </a:p>
          <a:p>
            <a:endParaRPr lang="en-GB" altLang="en-US" dirty="0" smtClean="0"/>
          </a:p>
        </p:txBody>
      </p:sp>
      <p:sp>
        <p:nvSpPr>
          <p:cNvPr id="4" name="Slide Number Placeholder 3"/>
          <p:cNvSpPr>
            <a:spLocks noGrp="1"/>
          </p:cNvSpPr>
          <p:nvPr>
            <p:ph type="sldNum" sz="quarter" idx="5"/>
          </p:nvPr>
        </p:nvSpPr>
        <p:spPr/>
        <p:txBody>
          <a:bodyPr/>
          <a:lstStyle/>
          <a:p>
            <a:pPr>
              <a:defRPr/>
            </a:pPr>
            <a:fld id="{93B32CCC-A8BC-471B-9086-BF63038BD5ED}" type="slidenum">
              <a:rPr lang="en-US" smtClean="0">
                <a:solidFill>
                  <a:prstClr val="black"/>
                </a:solidFill>
              </a:rPr>
              <a:pPr>
                <a:defRPr/>
              </a:pPr>
              <a:t>18</a:t>
            </a:fld>
            <a:endParaRPr lang="en-US">
              <a:solidFill>
                <a:prstClr val="black"/>
              </a:solidFill>
            </a:endParaRPr>
          </a:p>
        </p:txBody>
      </p:sp>
    </p:spTree>
    <p:extLst>
      <p:ext uri="{BB962C8B-B14F-4D97-AF65-F5344CB8AC3E}">
        <p14:creationId xmlns:p14="http://schemas.microsoft.com/office/powerpoint/2010/main" val="4302669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smtClean="0"/>
          </a:p>
        </p:txBody>
      </p:sp>
      <p:sp>
        <p:nvSpPr>
          <p:cNvPr id="4" name="Slide Number Placeholder 3"/>
          <p:cNvSpPr>
            <a:spLocks noGrp="1"/>
          </p:cNvSpPr>
          <p:nvPr>
            <p:ph type="sldNum" sz="quarter" idx="5"/>
          </p:nvPr>
        </p:nvSpPr>
        <p:spPr/>
        <p:txBody>
          <a:bodyPr/>
          <a:lstStyle/>
          <a:p>
            <a:pPr>
              <a:defRPr/>
            </a:pPr>
            <a:fld id="{93B32CCC-A8BC-471B-9086-BF63038BD5ED}"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2158881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2</a:t>
            </a:fld>
            <a:endParaRPr lang="en-GB"/>
          </a:p>
        </p:txBody>
      </p:sp>
    </p:spTree>
    <p:extLst>
      <p:ext uri="{BB962C8B-B14F-4D97-AF65-F5344CB8AC3E}">
        <p14:creationId xmlns:p14="http://schemas.microsoft.com/office/powerpoint/2010/main" val="16712886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53604">
              <a:defRPr sz="2000">
                <a:solidFill>
                  <a:schemeClr val="tx1"/>
                </a:solidFill>
                <a:latin typeface="Arial" charset="0"/>
                <a:ea typeface="ＭＳ Ｐゴシック" pitchFamily="-80" charset="-128"/>
              </a:defRPr>
            </a:lvl1pPr>
            <a:lvl2pPr marL="734765" indent="-282602" defTabSz="753604">
              <a:defRPr sz="2000">
                <a:solidFill>
                  <a:schemeClr val="tx1"/>
                </a:solidFill>
                <a:latin typeface="Arial" charset="0"/>
                <a:ea typeface="ＭＳ Ｐゴシック" pitchFamily="-80" charset="-128"/>
              </a:defRPr>
            </a:lvl2pPr>
            <a:lvl3pPr marL="1130407" indent="-226081" defTabSz="753604">
              <a:defRPr sz="2000">
                <a:solidFill>
                  <a:schemeClr val="tx1"/>
                </a:solidFill>
                <a:latin typeface="Arial" charset="0"/>
                <a:ea typeface="ＭＳ Ｐゴシック" pitchFamily="-80" charset="-128"/>
              </a:defRPr>
            </a:lvl3pPr>
            <a:lvl4pPr marL="1582569" indent="-226081" defTabSz="753604">
              <a:defRPr sz="2000">
                <a:solidFill>
                  <a:schemeClr val="tx1"/>
                </a:solidFill>
                <a:latin typeface="Arial" charset="0"/>
                <a:ea typeface="ＭＳ Ｐゴシック" pitchFamily="-80" charset="-128"/>
              </a:defRPr>
            </a:lvl4pPr>
            <a:lvl5pPr marL="2034732" indent="-226081" defTabSz="753604">
              <a:defRPr sz="2000">
                <a:solidFill>
                  <a:schemeClr val="tx1"/>
                </a:solidFill>
                <a:latin typeface="Arial" charset="0"/>
                <a:ea typeface="ＭＳ Ｐゴシック" pitchFamily="-80" charset="-128"/>
              </a:defRPr>
            </a:lvl5pPr>
            <a:lvl6pPr marL="2486895" indent="-226081" algn="ctr" defTabSz="753604"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39057" indent="-226081" algn="ctr" defTabSz="753604"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391220" indent="-226081" algn="ctr" defTabSz="753604"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43381" indent="-226081" algn="ctr" defTabSz="753604"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fld id="{05DBDA5D-929C-4360-B45E-54B0B12EB102}" type="slidenum">
              <a:rPr lang="en-US" altLang="en-US" sz="1000">
                <a:latin typeface="Times New Roman" pitchFamily="18" charset="0"/>
              </a:rPr>
              <a:pPr/>
              <a:t>20</a:t>
            </a:fld>
            <a:endParaRPr lang="en-US" altLang="en-US" sz="1000">
              <a:latin typeface="Times New Roman" pitchFamily="18" charset="0"/>
            </a:endParaRPr>
          </a:p>
        </p:txBody>
      </p:sp>
      <p:sp>
        <p:nvSpPr>
          <p:cNvPr id="59395" name="Rectangle 5"/>
          <p:cNvSpPr txBox="1">
            <a:spLocks noGrp="1" noChangeArrowheads="1"/>
          </p:cNvSpPr>
          <p:nvPr/>
        </p:nvSpPr>
        <p:spPr bwMode="auto">
          <a:xfrm>
            <a:off x="3805470" y="9362678"/>
            <a:ext cx="2912830" cy="4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058" tIns="0" rIns="19058" bIns="0" anchor="b"/>
          <a:lstStyle>
            <a:lvl1pPr defTabSz="769938">
              <a:defRPr sz="2000">
                <a:solidFill>
                  <a:schemeClr val="tx1"/>
                </a:solidFill>
                <a:latin typeface="Arial" charset="0"/>
                <a:ea typeface="ＭＳ Ｐゴシック" pitchFamily="-80" charset="-128"/>
              </a:defRPr>
            </a:lvl1pPr>
            <a:lvl2pPr marL="742950" indent="-285750" defTabSz="769938">
              <a:defRPr sz="2000">
                <a:solidFill>
                  <a:schemeClr val="tx1"/>
                </a:solidFill>
                <a:latin typeface="Arial" charset="0"/>
                <a:ea typeface="ＭＳ Ｐゴシック" pitchFamily="-80" charset="-128"/>
              </a:defRPr>
            </a:lvl2pPr>
            <a:lvl3pPr marL="1143000" indent="-228600" defTabSz="769938">
              <a:defRPr sz="2000">
                <a:solidFill>
                  <a:schemeClr val="tx1"/>
                </a:solidFill>
                <a:latin typeface="Arial" charset="0"/>
                <a:ea typeface="ＭＳ Ｐゴシック" pitchFamily="-80" charset="-128"/>
              </a:defRPr>
            </a:lvl3pPr>
            <a:lvl4pPr marL="1600200" indent="-228600" defTabSz="769938">
              <a:defRPr sz="2000">
                <a:solidFill>
                  <a:schemeClr val="tx1"/>
                </a:solidFill>
                <a:latin typeface="Arial" charset="0"/>
                <a:ea typeface="ＭＳ Ｐゴシック" pitchFamily="-80" charset="-128"/>
              </a:defRPr>
            </a:lvl4pPr>
            <a:lvl5pPr marL="2057400" indent="-228600" defTabSz="769938">
              <a:defRPr sz="2000">
                <a:solidFill>
                  <a:schemeClr val="tx1"/>
                </a:solidFill>
                <a:latin typeface="Arial" charset="0"/>
                <a:ea typeface="ＭＳ Ｐゴシック" pitchFamily="-80" charset="-128"/>
              </a:defRPr>
            </a:lvl5pPr>
            <a:lvl6pPr marL="2514600" indent="-228600" algn="ctr" defTabSz="769938"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defTabSz="769938"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defTabSz="769938"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defTabSz="769938"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a:spcBef>
                <a:spcPct val="0"/>
              </a:spcBef>
              <a:buFontTx/>
              <a:buNone/>
            </a:pPr>
            <a:fld id="{1C28DB76-980D-4C1B-981B-A856D0EDB052}" type="slidenum">
              <a:rPr lang="en-US" altLang="en-US" sz="1000" i="1">
                <a:latin typeface="Times New Roman" pitchFamily="18" charset="0"/>
              </a:rPr>
              <a:pPr algn="r">
                <a:spcBef>
                  <a:spcPct val="0"/>
                </a:spcBef>
                <a:buFontTx/>
                <a:buNone/>
              </a:pPr>
              <a:t>20</a:t>
            </a:fld>
            <a:endParaRPr lang="en-US" altLang="en-US" sz="1000" i="1">
              <a:latin typeface="Times New Roman" pitchFamily="18" charset="0"/>
            </a:endParaRPr>
          </a:p>
        </p:txBody>
      </p:sp>
      <p:sp>
        <p:nvSpPr>
          <p:cNvPr id="59396" name="Rectangle 2"/>
          <p:cNvSpPr>
            <a:spLocks noGrp="1" noRot="1" noChangeAspect="1" noChangeArrowheads="1" noTextEdit="1"/>
          </p:cNvSpPr>
          <p:nvPr>
            <p:ph type="sldImg"/>
          </p:nvPr>
        </p:nvSpPr>
        <p:spPr>
          <a:xfrm>
            <a:off x="773113" y="795338"/>
            <a:ext cx="5175250" cy="3883025"/>
          </a:xfrm>
          <a:ln/>
        </p:spPr>
      </p:sp>
      <p:sp>
        <p:nvSpPr>
          <p:cNvPr id="59397" name="Rectangle 3"/>
          <p:cNvSpPr>
            <a:spLocks noGrp="1" noChangeArrowheads="1"/>
          </p:cNvSpPr>
          <p:nvPr>
            <p:ph type="body" idx="1"/>
          </p:nvPr>
        </p:nvSpPr>
        <p:spPr>
          <a:xfrm>
            <a:off x="751699" y="5079450"/>
            <a:ext cx="5518716" cy="3904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934" tIns="42878" rIns="88934" bIns="42878"/>
          <a:lstStyle/>
          <a:p>
            <a:r>
              <a:rPr lang="en-GB" sz="1000" dirty="0" smtClean="0">
                <a:solidFill>
                  <a:srgbClr val="0070C0"/>
                </a:solidFill>
              </a:rPr>
              <a:t>Nothing is more practical than a good theory.</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000" b="0" kern="0" dirty="0" smtClean="0">
                <a:solidFill>
                  <a:srgbClr val="FF0000"/>
                </a:solidFill>
              </a:rPr>
              <a:t>In theory</a:t>
            </a:r>
            <a:r>
              <a:rPr lang="en-GB" sz="1000" b="0" kern="0" dirty="0" smtClean="0">
                <a:solidFill>
                  <a:srgbClr val="0070C0"/>
                </a:solidFill>
              </a:rPr>
              <a:t>, there is no difference between theory and practice, but </a:t>
            </a:r>
            <a:r>
              <a:rPr lang="en-GB" sz="1000" b="0" kern="0" dirty="0" smtClean="0">
                <a:solidFill>
                  <a:srgbClr val="FF0000"/>
                </a:solidFill>
              </a:rPr>
              <a:t>in practice </a:t>
            </a:r>
            <a:r>
              <a:rPr lang="en-GB" sz="1000" b="0" kern="0" dirty="0" smtClean="0">
                <a:solidFill>
                  <a:srgbClr val="0070C0"/>
                </a:solidFill>
              </a:rPr>
              <a:t>there is</a:t>
            </a:r>
          </a:p>
          <a:p>
            <a:endParaRPr lang="en-GB" altLang="en-US" sz="1000" dirty="0" smtClean="0"/>
          </a:p>
          <a:p>
            <a:r>
              <a:rPr lang="en-GB" altLang="en-US" sz="1000" dirty="0" smtClean="0"/>
              <a:t>SDMX </a:t>
            </a:r>
            <a:r>
              <a:rPr lang="en-GB" altLang="en-US" sz="1000" dirty="0"/>
              <a:t>provides a way of modelling statistical data, metadata and data exchange processes. </a:t>
            </a:r>
          </a:p>
          <a:p>
            <a:r>
              <a:rPr lang="en-GB" altLang="en-US" sz="1000" dirty="0"/>
              <a:t>The data (and related metadata) for a particular statistical domain are structured according to a "</a:t>
            </a:r>
            <a:r>
              <a:rPr lang="en-GB" altLang="en-US" sz="1000" i="1" dirty="0"/>
              <a:t>Data Structure Definition"</a:t>
            </a:r>
            <a:r>
              <a:rPr lang="en-GB" altLang="en-US" sz="1000" dirty="0"/>
              <a:t> (DSD, formerly known as a "key family"). </a:t>
            </a:r>
          </a:p>
          <a:p>
            <a:r>
              <a:rPr lang="en-GB" altLang="en-US" sz="1000" b="1" dirty="0"/>
              <a:t>Structural metadata</a:t>
            </a:r>
            <a:r>
              <a:rPr lang="en-GB" altLang="en-US" sz="1000" dirty="0"/>
              <a:t> are those metadata acting as identifiers and descriptors of the data, such as names of variables or dimensions of statistical cubes. Data must be associated to some structural metadata, otherwise it becomes impossible to properly identify, retrieve and browse the data.</a:t>
            </a:r>
            <a:endParaRPr lang="fr-FR" altLang="en-US" sz="1000" dirty="0"/>
          </a:p>
          <a:p>
            <a:pPr lvl="1"/>
            <a:endParaRPr lang="en-GB" altLang="en-US" sz="1000" dirty="0"/>
          </a:p>
          <a:p>
            <a:r>
              <a:rPr lang="en-GB" altLang="en-US" sz="1000" dirty="0"/>
              <a:t>The DSD describes the structure of a particular statistical data flow through a list of dimensions (for example: country, variable/topic, year), </a:t>
            </a:r>
          </a:p>
          <a:p>
            <a:r>
              <a:rPr lang="en-GB" altLang="en-US" sz="1000" dirty="0"/>
              <a:t>a list of "attributes" (for example, unit of measure) and their associated code lists. </a:t>
            </a:r>
          </a:p>
          <a:p>
            <a:r>
              <a:rPr lang="en-GB" altLang="en-US" sz="1000" dirty="0"/>
              <a:t>Attributes are metadata about an individual value, a time series or a group of time series. </a:t>
            </a:r>
          </a:p>
          <a:p>
            <a:r>
              <a:rPr lang="en-US" altLang="en-US" sz="1000" dirty="0">
                <a:solidFill>
                  <a:srgbClr val="0F3277"/>
                </a:solidFill>
                <a:sym typeface="Arial" charset="0"/>
              </a:rPr>
              <a:t>The SDMX Information Model is a “</a:t>
            </a:r>
            <a:r>
              <a:rPr lang="en-US" altLang="en-US" sz="1000" b="1" dirty="0" err="1">
                <a:solidFill>
                  <a:srgbClr val="0F3277"/>
                </a:solidFill>
                <a:sym typeface="Arial" charset="0"/>
              </a:rPr>
              <a:t>metamodel</a:t>
            </a:r>
            <a:r>
              <a:rPr lang="en-US" altLang="en-US" sz="1000" b="1" dirty="0">
                <a:solidFill>
                  <a:srgbClr val="0F3277"/>
                </a:solidFill>
                <a:sym typeface="Arial" charset="0"/>
              </a:rPr>
              <a:t>”</a:t>
            </a:r>
            <a:r>
              <a:rPr lang="en-US" altLang="en-US" sz="1000" dirty="0">
                <a:solidFill>
                  <a:srgbClr val="0F3277"/>
                </a:solidFill>
                <a:sym typeface="Arial" charset="0"/>
              </a:rPr>
              <a:t> describing the objects involved in production, collection / exchange, dissemination of aggregated statistics and related information (metadata)</a:t>
            </a:r>
          </a:p>
          <a:p>
            <a:endParaRPr lang="en-US" altLang="en-US" sz="1000" dirty="0">
              <a:solidFill>
                <a:srgbClr val="0F3277"/>
              </a:solidFill>
              <a:sym typeface="Arial" charset="0"/>
            </a:endParaRPr>
          </a:p>
          <a:p>
            <a:r>
              <a:rPr lang="en-US" altLang="en-US" sz="1000" dirty="0">
                <a:solidFill>
                  <a:srgbClr val="0F3277"/>
                </a:solidFill>
                <a:sym typeface="Arial" charset="0"/>
              </a:rPr>
              <a:t>Everything in SDMX is model-driven. All messages and interfaces are implementations of the information model </a:t>
            </a:r>
          </a:p>
          <a:p>
            <a:endParaRPr lang="en-GB" altLang="en-US" sz="1000" dirty="0"/>
          </a:p>
        </p:txBody>
      </p:sp>
    </p:spTree>
    <p:extLst>
      <p:ext uri="{BB962C8B-B14F-4D97-AF65-F5344CB8AC3E}">
        <p14:creationId xmlns:p14="http://schemas.microsoft.com/office/powerpoint/2010/main" val="14124858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xfrm>
            <a:off x="896938" y="739775"/>
            <a:ext cx="4924425" cy="3694113"/>
          </a:xfrm>
          <a:ln/>
        </p:spPr>
      </p:sp>
      <p:sp>
        <p:nvSpPr>
          <p:cNvPr id="55299" name="Notes Placeholder 2"/>
          <p:cNvSpPr>
            <a:spLocks noGrp="1"/>
          </p:cNvSpPr>
          <p:nvPr>
            <p:ph type="body" idx="1"/>
          </p:nvPr>
        </p:nvSpPr>
        <p:spPr>
          <a:xfrm>
            <a:off x="753266" y="5035390"/>
            <a:ext cx="5517149" cy="39464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The </a:t>
            </a:r>
            <a:r>
              <a:rPr lang="en-GB" altLang="en-US" b="1" smtClean="0"/>
              <a:t>M0</a:t>
            </a:r>
            <a:r>
              <a:rPr lang="en-GB" altLang="en-US" smtClean="0"/>
              <a:t> layer is the real </a:t>
            </a:r>
            <a:r>
              <a:rPr lang="en-GB" altLang="en-US" b="1" smtClean="0"/>
              <a:t>system. </a:t>
            </a:r>
          </a:p>
          <a:p>
            <a:r>
              <a:rPr lang="en-GB" altLang="en-US" smtClean="0"/>
              <a:t>A </a:t>
            </a:r>
            <a:r>
              <a:rPr lang="en-GB" altLang="en-US" b="1" smtClean="0"/>
              <a:t>model represents this system </a:t>
            </a:r>
            <a:r>
              <a:rPr lang="en-GB" altLang="en-US" smtClean="0"/>
              <a:t>at level </a:t>
            </a:r>
            <a:r>
              <a:rPr lang="en-GB" altLang="en-US" b="1" smtClean="0"/>
              <a:t>M1. </a:t>
            </a:r>
          </a:p>
          <a:p>
            <a:r>
              <a:rPr lang="en-GB" altLang="en-US" smtClean="0"/>
              <a:t>This model conforms to its </a:t>
            </a:r>
            <a:r>
              <a:rPr lang="en-GB" altLang="en-US" b="1" smtClean="0"/>
              <a:t>metamodel </a:t>
            </a:r>
            <a:r>
              <a:rPr lang="en-GB" altLang="en-US" smtClean="0"/>
              <a:t>defined at level</a:t>
            </a:r>
            <a:r>
              <a:rPr lang="en-GB" altLang="en-US" b="1" smtClean="0"/>
              <a:t> M2</a:t>
            </a:r>
            <a:r>
              <a:rPr lang="en-GB" altLang="en-US" smtClean="0"/>
              <a:t>. </a:t>
            </a:r>
          </a:p>
          <a:p>
            <a:r>
              <a:rPr lang="en-GB" altLang="en-US" smtClean="0"/>
              <a:t>The metamodel itself conforms to the </a:t>
            </a:r>
            <a:r>
              <a:rPr lang="en-GB" altLang="en-US" b="1" smtClean="0"/>
              <a:t>meta-metamodel </a:t>
            </a:r>
            <a:r>
              <a:rPr lang="en-GB" altLang="en-US" smtClean="0"/>
              <a:t>at level </a:t>
            </a:r>
            <a:r>
              <a:rPr lang="en-GB" altLang="en-US" b="1" smtClean="0"/>
              <a:t>M3. </a:t>
            </a:r>
          </a:p>
          <a:p>
            <a:r>
              <a:rPr lang="en-GB" altLang="en-US" smtClean="0"/>
              <a:t>The meta-metamodel conforms to itself.</a:t>
            </a:r>
          </a:p>
          <a:p>
            <a:endParaRPr lang="en-GB" altLang="en-US" smtClean="0"/>
          </a:p>
        </p:txBody>
      </p:sp>
      <p:sp>
        <p:nvSpPr>
          <p:cNvPr id="4" name="Slide Number Placeholder 3"/>
          <p:cNvSpPr>
            <a:spLocks noGrp="1"/>
          </p:cNvSpPr>
          <p:nvPr>
            <p:ph type="sldNum" sz="quarter" idx="5"/>
          </p:nvPr>
        </p:nvSpPr>
        <p:spPr/>
        <p:txBody>
          <a:bodyPr/>
          <a:lstStyle/>
          <a:p>
            <a:pPr>
              <a:defRPr/>
            </a:pPr>
            <a:fld id="{5CEDCD3B-2CA2-436D-B4DE-977C355FF07E}" type="slidenum">
              <a:rPr lang="en-GB" smtClean="0"/>
              <a:pPr>
                <a:defRPr/>
              </a:pPr>
              <a:t>21</a:t>
            </a:fld>
            <a:endParaRPr lang="en-GB"/>
          </a:p>
        </p:txBody>
      </p:sp>
    </p:spTree>
    <p:extLst>
      <p:ext uri="{BB962C8B-B14F-4D97-AF65-F5344CB8AC3E}">
        <p14:creationId xmlns:p14="http://schemas.microsoft.com/office/powerpoint/2010/main" val="19384073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B91C0BD-944A-4142-8DB5-989EF567D111}" type="slidenum">
              <a:rPr lang="it-IT"/>
              <a:pPr>
                <a:defRPr/>
              </a:pPr>
              <a:t>22</a:t>
            </a:fld>
            <a:endParaRPr lang="it-IT"/>
          </a:p>
        </p:txBody>
      </p:sp>
      <p:sp>
        <p:nvSpPr>
          <p:cNvPr id="58371" name="Rectangle 2"/>
          <p:cNvSpPr>
            <a:spLocks noGrp="1" noRot="1" noChangeAspect="1" noChangeArrowheads="1" noTextEdit="1"/>
          </p:cNvSpPr>
          <p:nvPr>
            <p:ph type="sldImg"/>
          </p:nvPr>
        </p:nvSpPr>
        <p:spPr>
          <a:xfrm>
            <a:off x="898525" y="741363"/>
            <a:ext cx="4922838" cy="3694112"/>
          </a:xfrm>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extLst>
      <p:ext uri="{BB962C8B-B14F-4D97-AF65-F5344CB8AC3E}">
        <p14:creationId xmlns:p14="http://schemas.microsoft.com/office/powerpoint/2010/main" val="3363965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671A3066-0FDB-4EBC-A75A-402185CDE681}" type="slidenum">
              <a:rPr lang="en-US" smtClean="0">
                <a:solidFill>
                  <a:prstClr val="black"/>
                </a:solidFill>
              </a:rPr>
              <a:pPr>
                <a:defRPr/>
              </a:pPr>
              <a:t>23</a:t>
            </a:fld>
            <a:endParaRPr lang="en-US" smtClean="0">
              <a:solidFill>
                <a:prstClr val="black"/>
              </a:solidFill>
            </a:endParaRPr>
          </a:p>
        </p:txBody>
      </p:sp>
      <p:sp>
        <p:nvSpPr>
          <p:cNvPr id="59395" name="Rectangle 7"/>
          <p:cNvSpPr txBox="1">
            <a:spLocks noGrp="1" noChangeArrowheads="1"/>
          </p:cNvSpPr>
          <p:nvPr/>
        </p:nvSpPr>
        <p:spPr bwMode="auto">
          <a:xfrm>
            <a:off x="3805483" y="9360730"/>
            <a:ext cx="2911263" cy="492760"/>
          </a:xfrm>
          <a:prstGeom prst="rect">
            <a:avLst/>
          </a:prstGeom>
          <a:noFill/>
          <a:ln w="9525">
            <a:noFill/>
            <a:miter lim="800000"/>
            <a:headEnd/>
            <a:tailEnd/>
          </a:ln>
        </p:spPr>
        <p:txBody>
          <a:bodyPr lIns="91428" tIns="45714" rIns="91428" bIns="45714" anchor="b"/>
          <a:lstStyle/>
          <a:p>
            <a:pPr algn="r"/>
            <a:fld id="{492669C3-9F09-45DD-9EEF-27EC7A4F5FB3}" type="slidenum">
              <a:rPr lang="en-US">
                <a:solidFill>
                  <a:prstClr val="black"/>
                </a:solidFill>
                <a:latin typeface="Calibri" pitchFamily="34" charset="0"/>
                <a:cs typeface="Arial" charset="0"/>
              </a:rPr>
              <a:pPr algn="r"/>
              <a:t>23</a:t>
            </a:fld>
            <a:endParaRPr lang="en-US">
              <a:solidFill>
                <a:prstClr val="black"/>
              </a:solidFill>
              <a:latin typeface="Calibri" pitchFamily="34" charset="0"/>
              <a:cs typeface="Arial" charset="0"/>
            </a:endParaRPr>
          </a:p>
        </p:txBody>
      </p:sp>
      <p:sp>
        <p:nvSpPr>
          <p:cNvPr id="59396" name="Rectangle 7"/>
          <p:cNvSpPr txBox="1">
            <a:spLocks noGrp="1" noChangeArrowheads="1"/>
          </p:cNvSpPr>
          <p:nvPr/>
        </p:nvSpPr>
        <p:spPr bwMode="auto">
          <a:xfrm>
            <a:off x="3805483" y="9360730"/>
            <a:ext cx="2911263" cy="492760"/>
          </a:xfrm>
          <a:prstGeom prst="rect">
            <a:avLst/>
          </a:prstGeom>
          <a:noFill/>
          <a:ln w="9525">
            <a:noFill/>
            <a:miter lim="800000"/>
            <a:headEnd/>
            <a:tailEnd/>
          </a:ln>
        </p:spPr>
        <p:txBody>
          <a:bodyPr lIns="91428" tIns="45714" rIns="91428" bIns="45714" anchor="b"/>
          <a:lstStyle/>
          <a:p>
            <a:pPr algn="r"/>
            <a:fld id="{6AB6177E-1C50-4171-A9AE-AA7CA82C5AA8}" type="slidenum">
              <a:rPr lang="en-US">
                <a:solidFill>
                  <a:prstClr val="black"/>
                </a:solidFill>
                <a:latin typeface="Calibri" pitchFamily="34" charset="0"/>
                <a:cs typeface="Arial" charset="0"/>
              </a:rPr>
              <a:pPr algn="r"/>
              <a:t>23</a:t>
            </a:fld>
            <a:endParaRPr lang="en-US">
              <a:solidFill>
                <a:prstClr val="black"/>
              </a:solidFill>
              <a:latin typeface="Calibri" pitchFamily="34" charset="0"/>
              <a:cs typeface="Arial" charset="0"/>
            </a:endParaRPr>
          </a:p>
        </p:txBody>
      </p:sp>
      <p:sp>
        <p:nvSpPr>
          <p:cNvPr id="59397" name="Rectangle 7"/>
          <p:cNvSpPr txBox="1">
            <a:spLocks noGrp="1" noChangeArrowheads="1"/>
          </p:cNvSpPr>
          <p:nvPr/>
        </p:nvSpPr>
        <p:spPr bwMode="auto">
          <a:xfrm>
            <a:off x="3805483" y="9360730"/>
            <a:ext cx="2911263" cy="492760"/>
          </a:xfrm>
          <a:prstGeom prst="rect">
            <a:avLst/>
          </a:prstGeom>
          <a:noFill/>
          <a:ln w="9525">
            <a:noFill/>
            <a:miter lim="800000"/>
            <a:headEnd/>
            <a:tailEnd/>
          </a:ln>
        </p:spPr>
        <p:txBody>
          <a:bodyPr lIns="91428" tIns="45714" rIns="91428" bIns="45714" anchor="b"/>
          <a:lstStyle/>
          <a:p>
            <a:pPr algn="r"/>
            <a:fld id="{26BA5346-5C67-40EF-A4DE-C61CA7A22FE7}" type="slidenum">
              <a:rPr lang="en-GB">
                <a:solidFill>
                  <a:prstClr val="black"/>
                </a:solidFill>
                <a:latin typeface="Calibri" pitchFamily="34" charset="0"/>
                <a:cs typeface="Arial" charset="0"/>
              </a:rPr>
              <a:pPr algn="r"/>
              <a:t>23</a:t>
            </a:fld>
            <a:endParaRPr lang="en-GB">
              <a:solidFill>
                <a:prstClr val="black"/>
              </a:solidFill>
              <a:latin typeface="Calibri" pitchFamily="34" charset="0"/>
              <a:cs typeface="Arial" charset="0"/>
            </a:endParaRPr>
          </a:p>
        </p:txBody>
      </p:sp>
      <p:sp>
        <p:nvSpPr>
          <p:cNvPr id="59398" name="Slide Image Placeholder 1"/>
          <p:cNvSpPr>
            <a:spLocks noGrp="1" noRot="1" noChangeAspect="1" noTextEdit="1"/>
          </p:cNvSpPr>
          <p:nvPr>
            <p:ph type="sldImg"/>
          </p:nvPr>
        </p:nvSpPr>
        <p:spPr bwMode="auto">
          <a:xfrm>
            <a:off x="896938" y="739775"/>
            <a:ext cx="4924425" cy="3694113"/>
          </a:xfrm>
          <a:noFill/>
          <a:ln>
            <a:solidFill>
              <a:srgbClr val="000000"/>
            </a:solidFill>
            <a:miter lim="800000"/>
            <a:headEnd/>
            <a:tailEnd/>
          </a:ln>
        </p:spPr>
      </p:sp>
      <p:sp>
        <p:nvSpPr>
          <p:cNvPr id="593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59400" name="Slide Number Placeholder 3"/>
          <p:cNvSpPr txBox="1">
            <a:spLocks noGrp="1"/>
          </p:cNvSpPr>
          <p:nvPr/>
        </p:nvSpPr>
        <p:spPr bwMode="auto">
          <a:xfrm>
            <a:off x="3805483" y="9360730"/>
            <a:ext cx="2911263" cy="492760"/>
          </a:xfrm>
          <a:prstGeom prst="rect">
            <a:avLst/>
          </a:prstGeom>
          <a:noFill/>
          <a:ln w="9525">
            <a:noFill/>
            <a:miter lim="800000"/>
            <a:headEnd/>
            <a:tailEnd/>
          </a:ln>
        </p:spPr>
        <p:txBody>
          <a:bodyPr lIns="91428" tIns="45714" rIns="91428" bIns="45714" anchor="b"/>
          <a:lstStyle/>
          <a:p>
            <a:pPr algn="r"/>
            <a:fld id="{97271B31-9BDE-490D-A539-7B7F839251BC}" type="slidenum">
              <a:rPr lang="en-GB">
                <a:solidFill>
                  <a:prstClr val="black"/>
                </a:solidFill>
                <a:latin typeface="Calibri" pitchFamily="34" charset="0"/>
                <a:cs typeface="Arial" charset="0"/>
              </a:rPr>
              <a:pPr algn="r"/>
              <a:t>23</a:t>
            </a:fld>
            <a:endParaRPr lang="en-GB">
              <a:solidFill>
                <a:prstClr val="black"/>
              </a:solidFill>
              <a:latin typeface="Calibri" pitchFamily="34" charset="0"/>
              <a:cs typeface="Arial" charset="0"/>
            </a:endParaRPr>
          </a:p>
        </p:txBody>
      </p:sp>
    </p:spTree>
    <p:extLst>
      <p:ext uri="{BB962C8B-B14F-4D97-AF65-F5344CB8AC3E}">
        <p14:creationId xmlns:p14="http://schemas.microsoft.com/office/powerpoint/2010/main" val="1646460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24</a:t>
            </a:fld>
            <a:endParaRPr lang="en-GB"/>
          </a:p>
        </p:txBody>
      </p:sp>
    </p:spTree>
    <p:extLst>
      <p:ext uri="{BB962C8B-B14F-4D97-AF65-F5344CB8AC3E}">
        <p14:creationId xmlns:p14="http://schemas.microsoft.com/office/powerpoint/2010/main" val="2258995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89004">
              <a:defRPr sz="2100">
                <a:solidFill>
                  <a:schemeClr val="tx1"/>
                </a:solidFill>
                <a:latin typeface="Arial" charset="0"/>
                <a:ea typeface="ＭＳ Ｐゴシック" pitchFamily="-80" charset="-128"/>
              </a:defRPr>
            </a:lvl1pPr>
            <a:lvl2pPr marL="769280" indent="-295878" defTabSz="789004">
              <a:defRPr sz="2100">
                <a:solidFill>
                  <a:schemeClr val="tx1"/>
                </a:solidFill>
                <a:latin typeface="Arial" charset="0"/>
                <a:ea typeface="ＭＳ Ｐゴシック" pitchFamily="-80" charset="-128"/>
              </a:defRPr>
            </a:lvl2pPr>
            <a:lvl3pPr marL="1183506" indent="-236702" defTabSz="789004">
              <a:defRPr sz="2100">
                <a:solidFill>
                  <a:schemeClr val="tx1"/>
                </a:solidFill>
                <a:latin typeface="Arial" charset="0"/>
                <a:ea typeface="ＭＳ Ｐゴシック" pitchFamily="-80" charset="-128"/>
              </a:defRPr>
            </a:lvl3pPr>
            <a:lvl4pPr marL="1656910" indent="-236702" defTabSz="789004">
              <a:defRPr sz="2100">
                <a:solidFill>
                  <a:schemeClr val="tx1"/>
                </a:solidFill>
                <a:latin typeface="Arial" charset="0"/>
                <a:ea typeface="ＭＳ Ｐゴシック" pitchFamily="-80" charset="-128"/>
              </a:defRPr>
            </a:lvl4pPr>
            <a:lvl5pPr marL="2130312" indent="-236702" defTabSz="789004">
              <a:defRPr sz="2100">
                <a:solidFill>
                  <a:schemeClr val="tx1"/>
                </a:solidFill>
                <a:latin typeface="Arial" charset="0"/>
                <a:ea typeface="ＭＳ Ｐゴシック" pitchFamily="-80" charset="-128"/>
              </a:defRPr>
            </a:lvl5pPr>
            <a:lvl6pPr marL="2603716" indent="-236702" algn="ctr" defTabSz="789004" eaLnBrk="0" fontAlgn="base" hangingPunct="0">
              <a:spcBef>
                <a:spcPct val="50000"/>
              </a:spcBef>
              <a:spcAft>
                <a:spcPct val="0"/>
              </a:spcAft>
              <a:buFont typeface="Wingdings" pitchFamily="-80" charset="2"/>
              <a:defRPr sz="2100">
                <a:solidFill>
                  <a:schemeClr val="tx1"/>
                </a:solidFill>
                <a:latin typeface="Arial" charset="0"/>
                <a:ea typeface="ＭＳ Ｐゴシック" pitchFamily="-80" charset="-128"/>
              </a:defRPr>
            </a:lvl6pPr>
            <a:lvl7pPr marL="3077118" indent="-236702" algn="ctr" defTabSz="789004" eaLnBrk="0" fontAlgn="base" hangingPunct="0">
              <a:spcBef>
                <a:spcPct val="50000"/>
              </a:spcBef>
              <a:spcAft>
                <a:spcPct val="0"/>
              </a:spcAft>
              <a:buFont typeface="Wingdings" pitchFamily="-80" charset="2"/>
              <a:defRPr sz="2100">
                <a:solidFill>
                  <a:schemeClr val="tx1"/>
                </a:solidFill>
                <a:latin typeface="Arial" charset="0"/>
                <a:ea typeface="ＭＳ Ｐゴシック" pitchFamily="-80" charset="-128"/>
              </a:defRPr>
            </a:lvl7pPr>
            <a:lvl8pPr marL="3550520" indent="-236702" algn="ctr" defTabSz="789004" eaLnBrk="0" fontAlgn="base" hangingPunct="0">
              <a:spcBef>
                <a:spcPct val="50000"/>
              </a:spcBef>
              <a:spcAft>
                <a:spcPct val="0"/>
              </a:spcAft>
              <a:buFont typeface="Wingdings" pitchFamily="-80" charset="2"/>
              <a:defRPr sz="2100">
                <a:solidFill>
                  <a:schemeClr val="tx1"/>
                </a:solidFill>
                <a:latin typeface="Arial" charset="0"/>
                <a:ea typeface="ＭＳ Ｐゴシック" pitchFamily="-80" charset="-128"/>
              </a:defRPr>
            </a:lvl8pPr>
            <a:lvl9pPr marL="4023924" indent="-236702" algn="ctr" defTabSz="789004" eaLnBrk="0" fontAlgn="base" hangingPunct="0">
              <a:spcBef>
                <a:spcPct val="50000"/>
              </a:spcBef>
              <a:spcAft>
                <a:spcPct val="0"/>
              </a:spcAft>
              <a:buFont typeface="Wingdings" pitchFamily="-80" charset="2"/>
              <a:defRPr sz="2100">
                <a:solidFill>
                  <a:schemeClr val="tx1"/>
                </a:solidFill>
                <a:latin typeface="Arial" charset="0"/>
                <a:ea typeface="ＭＳ Ｐゴシック" pitchFamily="-80" charset="-128"/>
              </a:defRPr>
            </a:lvl9pPr>
          </a:lstStyle>
          <a:p>
            <a:fld id="{52490791-EF81-4124-A1C9-B50214CD5DED}" type="slidenum">
              <a:rPr lang="en-US" altLang="en-US" sz="1100">
                <a:latin typeface="Times New Roman" pitchFamily="18" charset="0"/>
              </a:rPr>
              <a:pPr/>
              <a:t>25</a:t>
            </a:fld>
            <a:endParaRPr lang="en-US" altLang="en-US" sz="1100">
              <a:latin typeface="Times New Roman" pitchFamily="18" charset="0"/>
            </a:endParaRPr>
          </a:p>
        </p:txBody>
      </p:sp>
      <p:sp>
        <p:nvSpPr>
          <p:cNvPr id="67587" name="Rectangle 7"/>
          <p:cNvSpPr txBox="1">
            <a:spLocks noGrp="1" noChangeArrowheads="1"/>
          </p:cNvSpPr>
          <p:nvPr/>
        </p:nvSpPr>
        <p:spPr bwMode="auto">
          <a:xfrm>
            <a:off x="3805472" y="9361103"/>
            <a:ext cx="2911264" cy="49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91" tIns="46595" rIns="93191" bIns="46595" anchor="b"/>
          <a:lstStyle>
            <a:lvl1pPr defTabSz="898525">
              <a:defRPr sz="2000">
                <a:solidFill>
                  <a:schemeClr val="tx1"/>
                </a:solidFill>
                <a:latin typeface="Arial" charset="0"/>
                <a:ea typeface="ＭＳ Ｐゴシック" pitchFamily="-80" charset="-128"/>
              </a:defRPr>
            </a:lvl1pPr>
            <a:lvl2pPr marL="742950" indent="-285750" defTabSz="898525">
              <a:defRPr sz="2000">
                <a:solidFill>
                  <a:schemeClr val="tx1"/>
                </a:solidFill>
                <a:latin typeface="Arial" charset="0"/>
                <a:ea typeface="ＭＳ Ｐゴシック" pitchFamily="-80" charset="-128"/>
              </a:defRPr>
            </a:lvl2pPr>
            <a:lvl3pPr marL="1143000" indent="-228600" defTabSz="898525">
              <a:defRPr sz="2000">
                <a:solidFill>
                  <a:schemeClr val="tx1"/>
                </a:solidFill>
                <a:latin typeface="Arial" charset="0"/>
                <a:ea typeface="ＭＳ Ｐゴシック" pitchFamily="-80" charset="-128"/>
              </a:defRPr>
            </a:lvl3pPr>
            <a:lvl4pPr marL="1600200" indent="-228600" defTabSz="898525">
              <a:defRPr sz="2000">
                <a:solidFill>
                  <a:schemeClr val="tx1"/>
                </a:solidFill>
                <a:latin typeface="Arial" charset="0"/>
                <a:ea typeface="ＭＳ Ｐゴシック" pitchFamily="-80" charset="-128"/>
              </a:defRPr>
            </a:lvl4pPr>
            <a:lvl5pPr marL="2057400" indent="-228600" defTabSz="898525">
              <a:defRPr sz="2000">
                <a:solidFill>
                  <a:schemeClr val="tx1"/>
                </a:solidFill>
                <a:latin typeface="Arial" charset="0"/>
                <a:ea typeface="ＭＳ Ｐゴシック" pitchFamily="-80" charset="-128"/>
              </a:defRPr>
            </a:lvl5pPr>
            <a:lvl6pPr marL="2514600" indent="-228600" algn="ctr" defTabSz="898525"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defTabSz="898525"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defTabSz="898525"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defTabSz="898525"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eaLnBrk="1" hangingPunct="1">
              <a:spcBef>
                <a:spcPct val="0"/>
              </a:spcBef>
              <a:buFontTx/>
              <a:buNone/>
            </a:pPr>
            <a:fld id="{A8EA780A-24CC-4493-A55C-BB3866CBD9B1}" type="slidenum">
              <a:rPr lang="en-GB" altLang="en-US" sz="1200"/>
              <a:pPr algn="r" eaLnBrk="1" hangingPunct="1">
                <a:spcBef>
                  <a:spcPct val="0"/>
                </a:spcBef>
                <a:buFontTx/>
                <a:buNone/>
              </a:pPr>
              <a:t>25</a:t>
            </a:fld>
            <a:endParaRPr lang="en-GB" altLang="en-US" sz="1200"/>
          </a:p>
        </p:txBody>
      </p:sp>
      <p:sp>
        <p:nvSpPr>
          <p:cNvPr id="67588" name="Rectangle 2"/>
          <p:cNvSpPr>
            <a:spLocks noGrp="1" noRot="1" noChangeAspect="1" noChangeArrowheads="1" noTextEdit="1"/>
          </p:cNvSpPr>
          <p:nvPr>
            <p:ph type="sldImg"/>
          </p:nvPr>
        </p:nvSpPr>
        <p:spPr>
          <a:xfrm>
            <a:off x="898525" y="741363"/>
            <a:ext cx="4922838" cy="3694112"/>
          </a:xfrm>
          <a:ln/>
        </p:spPr>
      </p:sp>
      <p:sp>
        <p:nvSpPr>
          <p:cNvPr id="67589" name="Rectangle 3"/>
          <p:cNvSpPr>
            <a:spLocks noGrp="1" noChangeArrowheads="1"/>
          </p:cNvSpPr>
          <p:nvPr>
            <p:ph type="body" idx="1"/>
          </p:nvPr>
        </p:nvSpPr>
        <p:spPr>
          <a:xfrm>
            <a:off x="671831" y="4679766"/>
            <a:ext cx="5374640" cy="443428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91" tIns="46595" rIns="93191" bIns="46595"/>
          <a:lstStyle/>
          <a:p>
            <a:pPr eaLnBrk="1" hangingPunct="1"/>
            <a:r>
              <a:rPr lang="en-GB" altLang="en-US" dirty="0" smtClean="0"/>
              <a:t>The objectives of SDMX standard are to </a:t>
            </a:r>
            <a:r>
              <a:rPr lang="en-US" altLang="en-US" dirty="0" smtClean="0"/>
              <a:t>enhance the comparison of data and metadata analysis </a:t>
            </a:r>
            <a:r>
              <a:rPr lang="en-GB" altLang="en-US" dirty="0" smtClean="0"/>
              <a:t>and encourage the maximum interoperability in the exchanges of statistical data and metadata. The standard comprises a set of recommendations in three areas:  </a:t>
            </a:r>
          </a:p>
          <a:p>
            <a:pPr eaLnBrk="1" hangingPunct="1">
              <a:buFontTx/>
              <a:buChar char="•"/>
            </a:pPr>
            <a:r>
              <a:rPr lang="en-GB" altLang="en-US" dirty="0" smtClean="0"/>
              <a:t> Cross-domain concepts and code lists.</a:t>
            </a:r>
          </a:p>
          <a:p>
            <a:pPr eaLnBrk="1" hangingPunct="1">
              <a:buFontTx/>
              <a:buChar char="•"/>
            </a:pPr>
            <a:r>
              <a:rPr lang="en-GB" altLang="en-US" baseline="0" dirty="0" smtClean="0"/>
              <a:t> </a:t>
            </a:r>
            <a:r>
              <a:rPr lang="en-GB" altLang="en-US" dirty="0" smtClean="0"/>
              <a:t>Statistical subject-matter domains. </a:t>
            </a:r>
            <a:endParaRPr lang="fr-FR" altLang="en-US" dirty="0" smtClean="0"/>
          </a:p>
          <a:p>
            <a:pPr eaLnBrk="1" hangingPunct="1">
              <a:buFontTx/>
              <a:buChar char="•"/>
            </a:pPr>
            <a:r>
              <a:rPr lang="en-GB" altLang="en-US" baseline="0" dirty="0" smtClean="0"/>
              <a:t> </a:t>
            </a:r>
            <a:r>
              <a:rPr lang="en-GB" altLang="en-US" dirty="0" smtClean="0"/>
              <a:t>Metadata common vocabulary.</a:t>
            </a:r>
            <a:endParaRPr lang="fr-FR" altLang="en-US" dirty="0" smtClean="0"/>
          </a:p>
          <a:p>
            <a:pPr eaLnBrk="1" hangingPunct="1"/>
            <a:endParaRPr lang="en-GB" altLang="en-US" dirty="0" smtClean="0"/>
          </a:p>
        </p:txBody>
      </p:sp>
    </p:spTree>
    <p:extLst>
      <p:ext uri="{BB962C8B-B14F-4D97-AF65-F5344CB8AC3E}">
        <p14:creationId xmlns:p14="http://schemas.microsoft.com/office/powerpoint/2010/main" val="4663780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28401">
              <a:defRPr sz="1900">
                <a:solidFill>
                  <a:schemeClr val="tx1"/>
                </a:solidFill>
                <a:latin typeface="Arial" charset="0"/>
                <a:ea typeface="ＭＳ Ｐゴシック" pitchFamily="-80" charset="-128"/>
              </a:defRPr>
            </a:lvl1pPr>
            <a:lvl2pPr marL="710192" indent="-273151" defTabSz="728401">
              <a:defRPr sz="1900">
                <a:solidFill>
                  <a:schemeClr val="tx1"/>
                </a:solidFill>
                <a:latin typeface="Arial" charset="0"/>
                <a:ea typeface="ＭＳ Ｐゴシック" pitchFamily="-80" charset="-128"/>
              </a:defRPr>
            </a:lvl2pPr>
            <a:lvl3pPr marL="1092602" indent="-218520" defTabSz="728401">
              <a:defRPr sz="1900">
                <a:solidFill>
                  <a:schemeClr val="tx1"/>
                </a:solidFill>
                <a:latin typeface="Arial" charset="0"/>
                <a:ea typeface="ＭＳ Ｐゴシック" pitchFamily="-80" charset="-128"/>
              </a:defRPr>
            </a:lvl3pPr>
            <a:lvl4pPr marL="1529643" indent="-218520" defTabSz="728401">
              <a:defRPr sz="1900">
                <a:solidFill>
                  <a:schemeClr val="tx1"/>
                </a:solidFill>
                <a:latin typeface="Arial" charset="0"/>
                <a:ea typeface="ＭＳ Ｐゴシック" pitchFamily="-80" charset="-128"/>
              </a:defRPr>
            </a:lvl4pPr>
            <a:lvl5pPr marL="1966684" indent="-218520" defTabSz="728401">
              <a:defRPr sz="1900">
                <a:solidFill>
                  <a:schemeClr val="tx1"/>
                </a:solidFill>
                <a:latin typeface="Arial" charset="0"/>
                <a:ea typeface="ＭＳ Ｐゴシック" pitchFamily="-80" charset="-128"/>
              </a:defRPr>
            </a:lvl5pPr>
            <a:lvl6pPr marL="2403725" indent="-218520" algn="ctr" defTabSz="728401" eaLnBrk="0" fontAlgn="base" hangingPunct="0">
              <a:spcBef>
                <a:spcPct val="50000"/>
              </a:spcBef>
              <a:spcAft>
                <a:spcPct val="0"/>
              </a:spcAft>
              <a:buFont typeface="Wingdings" pitchFamily="-80" charset="2"/>
              <a:defRPr sz="1900">
                <a:solidFill>
                  <a:schemeClr val="tx1"/>
                </a:solidFill>
                <a:latin typeface="Arial" charset="0"/>
                <a:ea typeface="ＭＳ Ｐゴシック" pitchFamily="-80" charset="-128"/>
              </a:defRPr>
            </a:lvl6pPr>
            <a:lvl7pPr marL="2840766" indent="-218520" algn="ctr" defTabSz="728401" eaLnBrk="0" fontAlgn="base" hangingPunct="0">
              <a:spcBef>
                <a:spcPct val="50000"/>
              </a:spcBef>
              <a:spcAft>
                <a:spcPct val="0"/>
              </a:spcAft>
              <a:buFont typeface="Wingdings" pitchFamily="-80" charset="2"/>
              <a:defRPr sz="1900">
                <a:solidFill>
                  <a:schemeClr val="tx1"/>
                </a:solidFill>
                <a:latin typeface="Arial" charset="0"/>
                <a:ea typeface="ＭＳ Ｐゴシック" pitchFamily="-80" charset="-128"/>
              </a:defRPr>
            </a:lvl7pPr>
            <a:lvl8pPr marL="3277807" indent="-218520" algn="ctr" defTabSz="728401" eaLnBrk="0" fontAlgn="base" hangingPunct="0">
              <a:spcBef>
                <a:spcPct val="50000"/>
              </a:spcBef>
              <a:spcAft>
                <a:spcPct val="0"/>
              </a:spcAft>
              <a:buFont typeface="Wingdings" pitchFamily="-80" charset="2"/>
              <a:defRPr sz="1900">
                <a:solidFill>
                  <a:schemeClr val="tx1"/>
                </a:solidFill>
                <a:latin typeface="Arial" charset="0"/>
                <a:ea typeface="ＭＳ Ｐゴシック" pitchFamily="-80" charset="-128"/>
              </a:defRPr>
            </a:lvl8pPr>
            <a:lvl9pPr marL="3714848" indent="-218520" algn="ctr" defTabSz="728401" eaLnBrk="0" fontAlgn="base" hangingPunct="0">
              <a:spcBef>
                <a:spcPct val="50000"/>
              </a:spcBef>
              <a:spcAft>
                <a:spcPct val="0"/>
              </a:spcAft>
              <a:buFont typeface="Wingdings" pitchFamily="-80" charset="2"/>
              <a:defRPr sz="1900">
                <a:solidFill>
                  <a:schemeClr val="tx1"/>
                </a:solidFill>
                <a:latin typeface="Arial" charset="0"/>
                <a:ea typeface="ＭＳ Ｐゴシック" pitchFamily="-80" charset="-128"/>
              </a:defRPr>
            </a:lvl9pPr>
          </a:lstStyle>
          <a:p>
            <a:fld id="{BE4938CF-9269-41CD-AB68-082A89357412}" type="slidenum">
              <a:rPr lang="en-US" altLang="en-US" sz="1000">
                <a:latin typeface="Times New Roman" pitchFamily="18" charset="0"/>
              </a:rPr>
              <a:pPr/>
              <a:t>26</a:t>
            </a:fld>
            <a:endParaRPr lang="en-US" altLang="en-US" sz="1000">
              <a:latin typeface="Times New Roman" pitchFamily="18" charset="0"/>
            </a:endParaRPr>
          </a:p>
        </p:txBody>
      </p:sp>
      <p:sp>
        <p:nvSpPr>
          <p:cNvPr id="64515" name="Rectangle 7"/>
          <p:cNvSpPr txBox="1">
            <a:spLocks noGrp="1" noChangeArrowheads="1"/>
          </p:cNvSpPr>
          <p:nvPr/>
        </p:nvSpPr>
        <p:spPr bwMode="auto">
          <a:xfrm>
            <a:off x="3805472" y="9361102"/>
            <a:ext cx="2911264" cy="49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033" tIns="43016" rIns="86033" bIns="43016" anchor="b"/>
          <a:lstStyle>
            <a:lvl1pPr defTabSz="898525">
              <a:defRPr sz="2000">
                <a:solidFill>
                  <a:schemeClr val="tx1"/>
                </a:solidFill>
                <a:latin typeface="Arial" charset="0"/>
                <a:ea typeface="ＭＳ Ｐゴシック" pitchFamily="-80" charset="-128"/>
              </a:defRPr>
            </a:lvl1pPr>
            <a:lvl2pPr marL="742950" indent="-285750" defTabSz="898525">
              <a:defRPr sz="2000">
                <a:solidFill>
                  <a:schemeClr val="tx1"/>
                </a:solidFill>
                <a:latin typeface="Arial" charset="0"/>
                <a:ea typeface="ＭＳ Ｐゴシック" pitchFamily="-80" charset="-128"/>
              </a:defRPr>
            </a:lvl2pPr>
            <a:lvl3pPr marL="1143000" indent="-228600" defTabSz="898525">
              <a:defRPr sz="2000">
                <a:solidFill>
                  <a:schemeClr val="tx1"/>
                </a:solidFill>
                <a:latin typeface="Arial" charset="0"/>
                <a:ea typeface="ＭＳ Ｐゴシック" pitchFamily="-80" charset="-128"/>
              </a:defRPr>
            </a:lvl3pPr>
            <a:lvl4pPr marL="1600200" indent="-228600" defTabSz="898525">
              <a:defRPr sz="2000">
                <a:solidFill>
                  <a:schemeClr val="tx1"/>
                </a:solidFill>
                <a:latin typeface="Arial" charset="0"/>
                <a:ea typeface="ＭＳ Ｐゴシック" pitchFamily="-80" charset="-128"/>
              </a:defRPr>
            </a:lvl4pPr>
            <a:lvl5pPr marL="2057400" indent="-228600" defTabSz="898525">
              <a:defRPr sz="2000">
                <a:solidFill>
                  <a:schemeClr val="tx1"/>
                </a:solidFill>
                <a:latin typeface="Arial" charset="0"/>
                <a:ea typeface="ＭＳ Ｐゴシック" pitchFamily="-80" charset="-128"/>
              </a:defRPr>
            </a:lvl5pPr>
            <a:lvl6pPr marL="2514600" indent="-228600" algn="ctr" defTabSz="898525"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defTabSz="898525"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defTabSz="898525"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defTabSz="898525"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eaLnBrk="1" hangingPunct="1">
              <a:spcBef>
                <a:spcPct val="0"/>
              </a:spcBef>
              <a:buFontTx/>
              <a:buNone/>
            </a:pPr>
            <a:fld id="{A7FCBE2B-DB7E-4225-B8F7-6A88239DBE75}" type="slidenum">
              <a:rPr lang="en-GB" altLang="en-US" sz="1100"/>
              <a:pPr algn="r" eaLnBrk="1" hangingPunct="1">
                <a:spcBef>
                  <a:spcPct val="0"/>
                </a:spcBef>
                <a:buFontTx/>
                <a:buNone/>
              </a:pPr>
              <a:t>26</a:t>
            </a:fld>
            <a:endParaRPr lang="en-GB" altLang="en-US" sz="1100"/>
          </a:p>
        </p:txBody>
      </p:sp>
      <p:sp>
        <p:nvSpPr>
          <p:cNvPr id="64516" name="Rectangle 2"/>
          <p:cNvSpPr>
            <a:spLocks noGrp="1" noRot="1" noChangeAspect="1" noChangeArrowheads="1" noTextEdit="1"/>
          </p:cNvSpPr>
          <p:nvPr>
            <p:ph type="sldImg"/>
          </p:nvPr>
        </p:nvSpPr>
        <p:spPr>
          <a:xfrm>
            <a:off x="898525" y="741363"/>
            <a:ext cx="4922838" cy="3694112"/>
          </a:xfrm>
          <a:ln/>
        </p:spPr>
      </p:sp>
      <p:sp>
        <p:nvSpPr>
          <p:cNvPr id="64517" name="Rectangle 3"/>
          <p:cNvSpPr>
            <a:spLocks noGrp="1" noChangeArrowheads="1"/>
          </p:cNvSpPr>
          <p:nvPr>
            <p:ph type="body" idx="1"/>
          </p:nvPr>
        </p:nvSpPr>
        <p:spPr>
          <a:xfrm>
            <a:off x="671830" y="4679764"/>
            <a:ext cx="5374640" cy="443428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033" tIns="43016" rIns="86033" bIns="43016"/>
          <a:lstStyle/>
          <a:p>
            <a:pPr eaLnBrk="1" hangingPunct="1"/>
            <a:r>
              <a:rPr lang="en-GB" altLang="en-US" dirty="0" smtClean="0"/>
              <a:t>Collection of statistical concepts which are relevant to many statistical domains. </a:t>
            </a:r>
          </a:p>
          <a:p>
            <a:pPr eaLnBrk="1" hangingPunct="1"/>
            <a:endParaRPr lang="en-GB" altLang="en-US" dirty="0" smtClean="0"/>
          </a:p>
          <a:p>
            <a:pPr eaLnBrk="1" hangingPunct="1"/>
            <a:r>
              <a:rPr lang="en-GB" altLang="en-US" dirty="0" smtClean="0"/>
              <a:t>Cross-domain code lists is the collection of harmonized code lists which are relevant to many statistical domains. Each cross-domain code lists has a unique identifier, a name, a description and the list of codes. Each code has a description and annotation providing additional information.</a:t>
            </a:r>
          </a:p>
          <a:p>
            <a:pPr eaLnBrk="1" hangingPunct="1"/>
            <a:endParaRPr lang="en-GB" altLang="en-US" dirty="0" smtClean="0"/>
          </a:p>
          <a:p>
            <a:pPr eaLnBrk="1" hangingPunct="1"/>
            <a:r>
              <a:rPr lang="en-GB" altLang="en-US" dirty="0" smtClean="0"/>
              <a:t>Both cross domain concepts and code lists can be used in the Data and Metadata Structure Definitions. </a:t>
            </a:r>
          </a:p>
          <a:p>
            <a:pPr eaLnBrk="1" hangingPunct="1"/>
            <a:endParaRPr lang="en-GB" altLang="en-US" dirty="0" smtClean="0"/>
          </a:p>
        </p:txBody>
      </p:sp>
    </p:spTree>
    <p:extLst>
      <p:ext uri="{BB962C8B-B14F-4D97-AF65-F5344CB8AC3E}">
        <p14:creationId xmlns:p14="http://schemas.microsoft.com/office/powerpoint/2010/main" val="22931654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753604">
              <a:defRPr sz="2000">
                <a:solidFill>
                  <a:schemeClr val="tx1"/>
                </a:solidFill>
                <a:latin typeface="Arial" charset="0"/>
                <a:ea typeface="ＭＳ Ｐゴシック" pitchFamily="-80" charset="-128"/>
              </a:defRPr>
            </a:lvl1pPr>
            <a:lvl2pPr marL="734765" indent="-282602" defTabSz="753604">
              <a:defRPr sz="2000">
                <a:solidFill>
                  <a:schemeClr val="tx1"/>
                </a:solidFill>
                <a:latin typeface="Arial" charset="0"/>
                <a:ea typeface="ＭＳ Ｐゴシック" pitchFamily="-80" charset="-128"/>
              </a:defRPr>
            </a:lvl2pPr>
            <a:lvl3pPr marL="1130407" indent="-226081" defTabSz="753604">
              <a:defRPr sz="2000">
                <a:solidFill>
                  <a:schemeClr val="tx1"/>
                </a:solidFill>
                <a:latin typeface="Arial" charset="0"/>
                <a:ea typeface="ＭＳ Ｐゴシック" pitchFamily="-80" charset="-128"/>
              </a:defRPr>
            </a:lvl3pPr>
            <a:lvl4pPr marL="1582569" indent="-226081" defTabSz="753604">
              <a:defRPr sz="2000">
                <a:solidFill>
                  <a:schemeClr val="tx1"/>
                </a:solidFill>
                <a:latin typeface="Arial" charset="0"/>
                <a:ea typeface="ＭＳ Ｐゴシック" pitchFamily="-80" charset="-128"/>
              </a:defRPr>
            </a:lvl4pPr>
            <a:lvl5pPr marL="2034732" indent="-226081" defTabSz="753604">
              <a:defRPr sz="2000">
                <a:solidFill>
                  <a:schemeClr val="tx1"/>
                </a:solidFill>
                <a:latin typeface="Arial" charset="0"/>
                <a:ea typeface="ＭＳ Ｐゴシック" pitchFamily="-80" charset="-128"/>
              </a:defRPr>
            </a:lvl5pPr>
            <a:lvl6pPr marL="2486895" indent="-226081" algn="ctr" defTabSz="753604"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39057" indent="-226081" algn="ctr" defTabSz="753604"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391220" indent="-226081" algn="ctr" defTabSz="753604"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43381" indent="-226081" algn="ctr" defTabSz="753604"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fld id="{DAC92B5F-0CCF-4137-88F7-AAB01BB1C03A}" type="slidenum">
              <a:rPr lang="en-US" altLang="en-US" sz="1000">
                <a:latin typeface="Times New Roman" pitchFamily="18" charset="0"/>
              </a:rPr>
              <a:pPr/>
              <a:t>27</a:t>
            </a:fld>
            <a:endParaRPr lang="en-US" altLang="en-US" sz="1000">
              <a:latin typeface="Times New Roman" pitchFamily="18" charset="0"/>
            </a:endParaRPr>
          </a:p>
        </p:txBody>
      </p:sp>
      <p:sp>
        <p:nvSpPr>
          <p:cNvPr id="63491" name="Rectangle 7"/>
          <p:cNvSpPr txBox="1">
            <a:spLocks noGrp="1" noChangeArrowheads="1"/>
          </p:cNvSpPr>
          <p:nvPr/>
        </p:nvSpPr>
        <p:spPr bwMode="auto">
          <a:xfrm>
            <a:off x="3805471" y="9361102"/>
            <a:ext cx="2911264" cy="49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86" tIns="45293" rIns="90586" bIns="45293" anchor="b"/>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eaLnBrk="1" hangingPunct="1">
              <a:spcBef>
                <a:spcPct val="0"/>
              </a:spcBef>
              <a:buFontTx/>
              <a:buNone/>
            </a:pPr>
            <a:fld id="{2FBF74FA-7997-4D1D-A761-7CDBE72563EB}" type="slidenum">
              <a:rPr lang="en-GB" altLang="en-US" sz="1100"/>
              <a:pPr algn="r" eaLnBrk="1" hangingPunct="1">
                <a:spcBef>
                  <a:spcPct val="0"/>
                </a:spcBef>
                <a:buFontTx/>
                <a:buNone/>
              </a:pPr>
              <a:t>27</a:t>
            </a:fld>
            <a:endParaRPr lang="en-GB" altLang="en-US" sz="1100"/>
          </a:p>
        </p:txBody>
      </p:sp>
      <p:sp>
        <p:nvSpPr>
          <p:cNvPr id="63492" name="Rectangle 2"/>
          <p:cNvSpPr>
            <a:spLocks noGrp="1" noRot="1" noChangeAspect="1" noChangeArrowheads="1" noTextEdit="1"/>
          </p:cNvSpPr>
          <p:nvPr>
            <p:ph type="sldImg"/>
          </p:nvPr>
        </p:nvSpPr>
        <p:spPr>
          <a:xfrm>
            <a:off x="895350" y="739775"/>
            <a:ext cx="4927600" cy="3695700"/>
          </a:xfrm>
          <a:ln/>
        </p:spPr>
      </p:sp>
      <p:sp>
        <p:nvSpPr>
          <p:cNvPr id="63493" name="Rectangle 3"/>
          <p:cNvSpPr>
            <a:spLocks noGrp="1" noChangeArrowheads="1"/>
          </p:cNvSpPr>
          <p:nvPr>
            <p:ph type="body" idx="1"/>
          </p:nvPr>
        </p:nvSpPr>
        <p:spPr>
          <a:xfrm>
            <a:off x="671831" y="4681339"/>
            <a:ext cx="5374640" cy="443428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86" tIns="45293" rIns="90586" bIns="45293"/>
          <a:lstStyle/>
          <a:p>
            <a:endParaRPr lang="en-GB" altLang="en-US" smtClean="0"/>
          </a:p>
        </p:txBody>
      </p:sp>
    </p:spTree>
    <p:extLst>
      <p:ext uri="{BB962C8B-B14F-4D97-AF65-F5344CB8AC3E}">
        <p14:creationId xmlns:p14="http://schemas.microsoft.com/office/powerpoint/2010/main" val="2195096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6938" y="739775"/>
            <a:ext cx="4924425" cy="36941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28</a:t>
            </a:fld>
            <a:endParaRPr lang="en-GB"/>
          </a:p>
        </p:txBody>
      </p:sp>
    </p:spTree>
    <p:extLst>
      <p:ext uri="{BB962C8B-B14F-4D97-AF65-F5344CB8AC3E}">
        <p14:creationId xmlns:p14="http://schemas.microsoft.com/office/powerpoint/2010/main" val="18137048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6938" y="739775"/>
            <a:ext cx="4924425" cy="36941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29</a:t>
            </a:fld>
            <a:endParaRPr lang="en-GB"/>
          </a:p>
        </p:txBody>
      </p:sp>
    </p:spTree>
    <p:extLst>
      <p:ext uri="{BB962C8B-B14F-4D97-AF65-F5344CB8AC3E}">
        <p14:creationId xmlns:p14="http://schemas.microsoft.com/office/powerpoint/2010/main" val="1813704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6938" y="739775"/>
            <a:ext cx="4924425" cy="36941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3</a:t>
            </a:fld>
            <a:endParaRPr lang="en-GB"/>
          </a:p>
        </p:txBody>
      </p:sp>
    </p:spTree>
    <p:extLst>
      <p:ext uri="{BB962C8B-B14F-4D97-AF65-F5344CB8AC3E}">
        <p14:creationId xmlns:p14="http://schemas.microsoft.com/office/powerpoint/2010/main" val="18137048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6938" y="739775"/>
            <a:ext cx="4924425" cy="36941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30</a:t>
            </a:fld>
            <a:endParaRPr lang="en-GB"/>
          </a:p>
        </p:txBody>
      </p:sp>
    </p:spTree>
    <p:extLst>
      <p:ext uri="{BB962C8B-B14F-4D97-AF65-F5344CB8AC3E}">
        <p14:creationId xmlns:p14="http://schemas.microsoft.com/office/powerpoint/2010/main" val="34206172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Described in the Starter Kit </a:t>
            </a:r>
          </a:p>
        </p:txBody>
      </p:sp>
      <p:sp>
        <p:nvSpPr>
          <p:cNvPr id="4" name="Slide Number Placeholder 3"/>
          <p:cNvSpPr>
            <a:spLocks noGrp="1"/>
          </p:cNvSpPr>
          <p:nvPr>
            <p:ph type="sldNum" sz="quarter" idx="10"/>
          </p:nvPr>
        </p:nvSpPr>
        <p:spPr/>
        <p:txBody>
          <a:bodyPr/>
          <a:lstStyle/>
          <a:p>
            <a:fld id="{C7273421-2B74-4E04-858B-89DA929A5CCA}" type="slidenum">
              <a:rPr lang="en-AU" smtClean="0"/>
              <a:t>31</a:t>
            </a:fld>
            <a:endParaRPr lang="en-AU"/>
          </a:p>
        </p:txBody>
      </p:sp>
    </p:spTree>
    <p:extLst>
      <p:ext uri="{BB962C8B-B14F-4D97-AF65-F5344CB8AC3E}">
        <p14:creationId xmlns:p14="http://schemas.microsoft.com/office/powerpoint/2010/main" val="15633288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6314E93B-E27F-4280-BBDC-C3CADDB2ED9B}" type="slidenum">
              <a:rPr lang="en-US" smtClean="0">
                <a:solidFill>
                  <a:prstClr val="black"/>
                </a:solidFill>
              </a:rPr>
              <a:pPr/>
              <a:t>32</a:t>
            </a:fld>
            <a:endParaRPr lang="en-US" smtClean="0">
              <a:solidFill>
                <a:prstClr val="black"/>
              </a:solidFill>
            </a:endParaRPr>
          </a:p>
        </p:txBody>
      </p:sp>
      <p:sp>
        <p:nvSpPr>
          <p:cNvPr id="66563" name="Rectangle 2"/>
          <p:cNvSpPr>
            <a:spLocks noGrp="1" noRot="1" noChangeAspect="1" noChangeArrowheads="1" noTextEdit="1"/>
          </p:cNvSpPr>
          <p:nvPr>
            <p:ph type="sldImg"/>
          </p:nvPr>
        </p:nvSpPr>
        <p:spPr>
          <a:xfrm>
            <a:off x="896938" y="739775"/>
            <a:ext cx="4924425" cy="3694113"/>
          </a:xfrm>
          <a:ln/>
        </p:spPr>
      </p:sp>
      <p:sp>
        <p:nvSpPr>
          <p:cNvPr id="66564"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17205300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6314E93B-E27F-4280-BBDC-C3CADDB2ED9B}" type="slidenum">
              <a:rPr lang="en-US" smtClean="0">
                <a:solidFill>
                  <a:prstClr val="black"/>
                </a:solidFill>
              </a:rPr>
              <a:pPr/>
              <a:t>33</a:t>
            </a:fld>
            <a:endParaRPr lang="en-US" smtClean="0">
              <a:solidFill>
                <a:prstClr val="black"/>
              </a:solidFill>
            </a:endParaRPr>
          </a:p>
        </p:txBody>
      </p:sp>
      <p:sp>
        <p:nvSpPr>
          <p:cNvPr id="66563" name="Rectangle 2"/>
          <p:cNvSpPr>
            <a:spLocks noGrp="1" noRot="1" noChangeAspect="1" noChangeArrowheads="1" noTextEdit="1"/>
          </p:cNvSpPr>
          <p:nvPr>
            <p:ph type="sldImg"/>
          </p:nvPr>
        </p:nvSpPr>
        <p:spPr>
          <a:xfrm>
            <a:off x="896938" y="739775"/>
            <a:ext cx="4924425" cy="3694113"/>
          </a:xfrm>
          <a:ln/>
        </p:spPr>
      </p:sp>
      <p:sp>
        <p:nvSpPr>
          <p:cNvPr id="66564"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32269427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6938" y="739775"/>
            <a:ext cx="4924425" cy="36941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34</a:t>
            </a:fld>
            <a:endParaRPr lang="en-GB"/>
          </a:p>
        </p:txBody>
      </p:sp>
    </p:spTree>
    <p:extLst>
      <p:ext uri="{BB962C8B-B14F-4D97-AF65-F5344CB8AC3E}">
        <p14:creationId xmlns:p14="http://schemas.microsoft.com/office/powerpoint/2010/main" val="25741284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6938" y="739775"/>
            <a:ext cx="4924425" cy="36941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35</a:t>
            </a:fld>
            <a:endParaRPr lang="en-GB"/>
          </a:p>
        </p:txBody>
      </p:sp>
    </p:spTree>
    <p:extLst>
      <p:ext uri="{BB962C8B-B14F-4D97-AF65-F5344CB8AC3E}">
        <p14:creationId xmlns:p14="http://schemas.microsoft.com/office/powerpoint/2010/main" val="18137048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36</a:t>
            </a:fld>
            <a:endParaRPr lang="en-GB"/>
          </a:p>
        </p:txBody>
      </p:sp>
    </p:spTree>
    <p:extLst>
      <p:ext uri="{BB962C8B-B14F-4D97-AF65-F5344CB8AC3E}">
        <p14:creationId xmlns:p14="http://schemas.microsoft.com/office/powerpoint/2010/main" val="15140172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37</a:t>
            </a:fld>
            <a:endParaRPr lang="en-GB"/>
          </a:p>
        </p:txBody>
      </p:sp>
    </p:spTree>
    <p:extLst>
      <p:ext uri="{BB962C8B-B14F-4D97-AF65-F5344CB8AC3E}">
        <p14:creationId xmlns:p14="http://schemas.microsoft.com/office/powerpoint/2010/main" val="4559304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38</a:t>
            </a:fld>
            <a:endParaRPr lang="en-GB"/>
          </a:p>
        </p:txBody>
      </p:sp>
    </p:spTree>
    <p:extLst>
      <p:ext uri="{BB962C8B-B14F-4D97-AF65-F5344CB8AC3E}">
        <p14:creationId xmlns:p14="http://schemas.microsoft.com/office/powerpoint/2010/main" val="24649628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39</a:t>
            </a:fld>
            <a:endParaRPr lang="en-GB"/>
          </a:p>
        </p:txBody>
      </p:sp>
    </p:spTree>
    <p:extLst>
      <p:ext uri="{BB962C8B-B14F-4D97-AF65-F5344CB8AC3E}">
        <p14:creationId xmlns:p14="http://schemas.microsoft.com/office/powerpoint/2010/main" val="3475763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6938" y="739775"/>
            <a:ext cx="4924425" cy="36941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4</a:t>
            </a:fld>
            <a:endParaRPr lang="en-GB"/>
          </a:p>
        </p:txBody>
      </p:sp>
    </p:spTree>
    <p:extLst>
      <p:ext uri="{BB962C8B-B14F-4D97-AF65-F5344CB8AC3E}">
        <p14:creationId xmlns:p14="http://schemas.microsoft.com/office/powerpoint/2010/main" val="18137048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40</a:t>
            </a:fld>
            <a:endParaRPr lang="en-GB"/>
          </a:p>
        </p:txBody>
      </p:sp>
    </p:spTree>
    <p:extLst>
      <p:ext uri="{BB962C8B-B14F-4D97-AF65-F5344CB8AC3E}">
        <p14:creationId xmlns:p14="http://schemas.microsoft.com/office/powerpoint/2010/main" val="42743678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41</a:t>
            </a:fld>
            <a:endParaRPr lang="en-GB"/>
          </a:p>
        </p:txBody>
      </p:sp>
    </p:spTree>
    <p:extLst>
      <p:ext uri="{BB962C8B-B14F-4D97-AF65-F5344CB8AC3E}">
        <p14:creationId xmlns:p14="http://schemas.microsoft.com/office/powerpoint/2010/main" val="20170151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6938" y="739775"/>
            <a:ext cx="4924425" cy="369411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42</a:t>
            </a:fld>
            <a:endParaRPr lang="en-GB"/>
          </a:p>
        </p:txBody>
      </p:sp>
    </p:spTree>
    <p:extLst>
      <p:ext uri="{BB962C8B-B14F-4D97-AF65-F5344CB8AC3E}">
        <p14:creationId xmlns:p14="http://schemas.microsoft.com/office/powerpoint/2010/main" val="528995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5</a:t>
            </a:fld>
            <a:endParaRPr lang="en-GB"/>
          </a:p>
        </p:txBody>
      </p:sp>
    </p:spTree>
    <p:extLst>
      <p:ext uri="{BB962C8B-B14F-4D97-AF65-F5344CB8AC3E}">
        <p14:creationId xmlns:p14="http://schemas.microsoft.com/office/powerpoint/2010/main" val="1378787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6</a:t>
            </a:fld>
            <a:endParaRPr lang="en-GB"/>
          </a:p>
        </p:txBody>
      </p:sp>
    </p:spTree>
    <p:extLst>
      <p:ext uri="{BB962C8B-B14F-4D97-AF65-F5344CB8AC3E}">
        <p14:creationId xmlns:p14="http://schemas.microsoft.com/office/powerpoint/2010/main" val="1637413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7</a:t>
            </a:fld>
            <a:endParaRPr lang="en-GB"/>
          </a:p>
        </p:txBody>
      </p:sp>
    </p:spTree>
    <p:extLst>
      <p:ext uri="{BB962C8B-B14F-4D97-AF65-F5344CB8AC3E}">
        <p14:creationId xmlns:p14="http://schemas.microsoft.com/office/powerpoint/2010/main" val="1401418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8</a:t>
            </a:fld>
            <a:endParaRPr lang="en-GB"/>
          </a:p>
        </p:txBody>
      </p:sp>
    </p:spTree>
    <p:extLst>
      <p:ext uri="{BB962C8B-B14F-4D97-AF65-F5344CB8AC3E}">
        <p14:creationId xmlns:p14="http://schemas.microsoft.com/office/powerpoint/2010/main" val="1388815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93DFA7C-FA75-47A8-995E-F9974918A42F}" type="slidenum">
              <a:rPr lang="en-GB" smtClean="0"/>
              <a:pPr>
                <a:defRPr/>
              </a:pPr>
              <a:t>9</a:t>
            </a:fld>
            <a:endParaRPr lang="en-GB"/>
          </a:p>
        </p:txBody>
      </p:sp>
    </p:spTree>
    <p:extLst>
      <p:ext uri="{BB962C8B-B14F-4D97-AF65-F5344CB8AC3E}">
        <p14:creationId xmlns:p14="http://schemas.microsoft.com/office/powerpoint/2010/main" val="2534885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5"/>
          <p:cNvSpPr>
            <a:spLocks noGrp="1" noChangeArrowheads="1"/>
          </p:cNvSpPr>
          <p:nvPr>
            <p:ph type="sldNum" sz="quarter" idx="10"/>
          </p:nvPr>
        </p:nvSpPr>
        <p:spPr>
          <a:ln/>
        </p:spPr>
        <p:txBody>
          <a:bodyPr/>
          <a:lstStyle>
            <a:lvl1pPr>
              <a:defRPr/>
            </a:lvl1pPr>
          </a:lstStyle>
          <a:p>
            <a:pPr>
              <a:defRPr/>
            </a:pPr>
            <a:fld id="{6F97326C-9136-43BD-B7FC-10DBEE6C0A5D}" type="slidenum">
              <a:rPr lang="en-GB"/>
              <a:pPr>
                <a:defRPr/>
              </a:pPr>
              <a:t>‹#›</a:t>
            </a:fld>
            <a:endParaRPr lang="en-GB"/>
          </a:p>
        </p:txBody>
      </p:sp>
      <p:sp>
        <p:nvSpPr>
          <p:cNvPr id="5" name="Rectangle 6"/>
          <p:cNvSpPr>
            <a:spLocks noGrp="1" noChangeArrowheads="1"/>
          </p:cNvSpPr>
          <p:nvPr>
            <p:ph type="dt" sz="half" idx="11"/>
          </p:nvPr>
        </p:nvSpPr>
        <p:spPr>
          <a:ln/>
        </p:spPr>
        <p:txBody>
          <a:bodyPr/>
          <a:lstStyle>
            <a:lvl1pPr>
              <a:defRPr/>
            </a:lvl1pPr>
          </a:lstStyle>
          <a:p>
            <a:pPr>
              <a:defRPr/>
            </a:pPr>
            <a:r>
              <a:rPr lang="en-US" smtClean="0"/>
              <a:t>28-30 September 2015</a:t>
            </a:r>
            <a:endParaRPr lang="en-GB" dirty="0"/>
          </a:p>
        </p:txBody>
      </p:sp>
      <p:sp>
        <p:nvSpPr>
          <p:cNvPr id="6" name="Rectangle 7"/>
          <p:cNvSpPr>
            <a:spLocks noGrp="1" noChangeArrowheads="1"/>
          </p:cNvSpPr>
          <p:nvPr>
            <p:ph type="ftr" sz="quarter" idx="12"/>
          </p:nvPr>
        </p:nvSpPr>
        <p:spPr>
          <a:ln/>
        </p:spPr>
        <p:txBody>
          <a:bodyPr/>
          <a:lstStyle>
            <a:lvl1pPr>
              <a:defRPr/>
            </a:lvl1pPr>
          </a:lstStyle>
          <a:p>
            <a:pPr>
              <a:defRPr/>
            </a:pPr>
            <a:r>
              <a:rPr lang="en-GB" dirty="0" smtClean="0"/>
              <a:t>SDMX Global Conference</a:t>
            </a:r>
            <a:endParaRPr lang="en-GB" dirty="0"/>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5576" y="2276872"/>
            <a:ext cx="7772400" cy="1362075"/>
          </a:xfrm>
        </p:spPr>
        <p:txBody>
          <a:bodyPr anchor="t"/>
          <a:lstStyle>
            <a:lvl1pPr algn="ctr">
              <a:defRPr sz="3200" b="1"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755576" y="3717032"/>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177C69BA-25E7-4FA6-BE5D-BAC0D93C1284}" type="slidenum">
              <a:rPr lang="fr-BE"/>
              <a:pPr>
                <a:defRPr/>
              </a:pPr>
              <a:t>‹#›</a:t>
            </a:fld>
            <a:endParaRPr lang="fr-BE" dirty="0"/>
          </a:p>
        </p:txBody>
      </p:sp>
    </p:spTree>
    <p:extLst>
      <p:ext uri="{BB962C8B-B14F-4D97-AF65-F5344CB8AC3E}">
        <p14:creationId xmlns:p14="http://schemas.microsoft.com/office/powerpoint/2010/main" val="2489694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006CA810-E74F-40D5-8488-048DEBD68289}" type="slidenum">
              <a:rPr lang="fr-BE"/>
              <a:pPr>
                <a:defRPr/>
              </a:pPr>
              <a:t>‹#›</a:t>
            </a:fld>
            <a:endParaRPr lang="fr-BE" dirty="0"/>
          </a:p>
        </p:txBody>
      </p:sp>
    </p:spTree>
    <p:extLst>
      <p:ext uri="{BB962C8B-B14F-4D97-AF65-F5344CB8AC3E}">
        <p14:creationId xmlns:p14="http://schemas.microsoft.com/office/powerpoint/2010/main" val="37257682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C716EF59-2D41-40D4-B4DB-F62CCA1F3B1D}" type="slidenum">
              <a:rPr lang="fr-BE"/>
              <a:pPr>
                <a:defRPr/>
              </a:pPr>
              <a:t>‹#›</a:t>
            </a:fld>
            <a:endParaRPr lang="fr-BE" dirty="0"/>
          </a:p>
        </p:txBody>
      </p:sp>
    </p:spTree>
    <p:extLst>
      <p:ext uri="{BB962C8B-B14F-4D97-AF65-F5344CB8AC3E}">
        <p14:creationId xmlns:p14="http://schemas.microsoft.com/office/powerpoint/2010/main" val="1741387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7A283503-79E9-4395-9B9E-7FEA922D03C1}" type="slidenum">
              <a:rPr lang="fr-BE"/>
              <a:pPr>
                <a:defRPr/>
              </a:pPr>
              <a:t>‹#›</a:t>
            </a:fld>
            <a:endParaRPr lang="fr-BE" dirty="0"/>
          </a:p>
        </p:txBody>
      </p:sp>
    </p:spTree>
    <p:extLst>
      <p:ext uri="{BB962C8B-B14F-4D97-AF65-F5344CB8AC3E}">
        <p14:creationId xmlns:p14="http://schemas.microsoft.com/office/powerpoint/2010/main" val="11804929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Slide Number Placeholder 2"/>
          <p:cNvSpPr>
            <a:spLocks noGrp="1"/>
          </p:cNvSpPr>
          <p:nvPr>
            <p:ph type="sldNum" sz="quarter" idx="10"/>
          </p:nvPr>
        </p:nvSpPr>
        <p:spPr/>
        <p:txBody>
          <a:bodyPr/>
          <a:lstStyle>
            <a:lvl1pPr>
              <a:defRPr b="0">
                <a:latin typeface="Arial" pitchFamily="34" charset="0"/>
                <a:cs typeface="+mn-cs"/>
              </a:defRPr>
            </a:lvl1pPr>
          </a:lstStyle>
          <a:p>
            <a:pPr>
              <a:defRPr/>
            </a:pPr>
            <a:fld id="{89BB070D-9C4E-4BB3-AC2A-AAB38E9C5D74}" type="slidenum">
              <a:rPr lang="fr-BE"/>
              <a:pPr>
                <a:defRPr/>
              </a:pPr>
              <a:t>‹#›</a:t>
            </a:fld>
            <a:endParaRPr lang="fr-BE" dirty="0"/>
          </a:p>
        </p:txBody>
      </p:sp>
    </p:spTree>
    <p:extLst>
      <p:ext uri="{BB962C8B-B14F-4D97-AF65-F5344CB8AC3E}">
        <p14:creationId xmlns:p14="http://schemas.microsoft.com/office/powerpoint/2010/main" val="1299382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B7FC6CF4-AE7A-4349-A355-684C35C0EF17}" type="slidenum">
              <a:rPr lang="fr-BE"/>
              <a:pPr>
                <a:defRPr/>
              </a:pPr>
              <a:t>‹#›</a:t>
            </a:fld>
            <a:endParaRPr lang="fr-BE" dirty="0"/>
          </a:p>
        </p:txBody>
      </p:sp>
    </p:spTree>
    <p:extLst>
      <p:ext uri="{BB962C8B-B14F-4D97-AF65-F5344CB8AC3E}">
        <p14:creationId xmlns:p14="http://schemas.microsoft.com/office/powerpoint/2010/main" val="2592532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4F2F52B0-47D7-44FD-9243-80933011EFCB}" type="slidenum">
              <a:rPr lang="fr-BE"/>
              <a:pPr>
                <a:defRPr/>
              </a:pPr>
              <a:t>‹#›</a:t>
            </a:fld>
            <a:endParaRPr lang="fr-BE" dirty="0"/>
          </a:p>
        </p:txBody>
      </p:sp>
    </p:spTree>
    <p:extLst>
      <p:ext uri="{BB962C8B-B14F-4D97-AF65-F5344CB8AC3E}">
        <p14:creationId xmlns:p14="http://schemas.microsoft.com/office/powerpoint/2010/main" val="36001470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E05A4229-6CC6-4F30-A23F-C3DDEA1288D1}" type="slidenum">
              <a:rPr lang="fr-BE"/>
              <a:pPr>
                <a:defRPr/>
              </a:pPr>
              <a:t>‹#›</a:t>
            </a:fld>
            <a:endParaRPr lang="fr-BE" dirty="0"/>
          </a:p>
        </p:txBody>
      </p:sp>
    </p:spTree>
    <p:extLst>
      <p:ext uri="{BB962C8B-B14F-4D97-AF65-F5344CB8AC3E}">
        <p14:creationId xmlns:p14="http://schemas.microsoft.com/office/powerpoint/2010/main" val="7508915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Slide Number Placeholder 2"/>
          <p:cNvSpPr>
            <a:spLocks noGrp="1"/>
          </p:cNvSpPr>
          <p:nvPr>
            <p:ph type="sldNum" sz="quarter" idx="10"/>
          </p:nvPr>
        </p:nvSpPr>
        <p:spPr/>
        <p:txBody>
          <a:bodyPr/>
          <a:lstStyle>
            <a:lvl1pPr>
              <a:defRPr b="0">
                <a:latin typeface="Arial" pitchFamily="34" charset="0"/>
                <a:cs typeface="+mn-cs"/>
              </a:defRPr>
            </a:lvl1pPr>
          </a:lstStyle>
          <a:p>
            <a:pPr>
              <a:defRPr/>
            </a:pPr>
            <a:fld id="{D66DE10A-8661-4F83-8D7C-D72FC0D95C7D}" type="slidenum">
              <a:rPr lang="fr-BE"/>
              <a:pPr>
                <a:defRPr/>
              </a:pPr>
              <a:t>‹#›</a:t>
            </a:fld>
            <a:endParaRPr lang="fr-BE" dirty="0"/>
          </a:p>
        </p:txBody>
      </p:sp>
    </p:spTree>
    <p:extLst>
      <p:ext uri="{BB962C8B-B14F-4D97-AF65-F5344CB8AC3E}">
        <p14:creationId xmlns:p14="http://schemas.microsoft.com/office/powerpoint/2010/main" val="29152723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endParaRPr lang="en-US">
              <a:solidFill>
                <a:srgbClr val="FFFFFF"/>
              </a:solidFill>
            </a:endParaRPr>
          </a:p>
        </p:txBody>
      </p:sp>
      <p:pic>
        <p:nvPicPr>
          <p:cNvPr id="5" name="Picture 5" descr="LOGO CE-EN-NEG-quadri.ai"/>
          <p:cNvPicPr>
            <a:picLocks noChangeAspect="1"/>
          </p:cNvPicPr>
          <p:nvPr userDrawn="1"/>
        </p:nvPicPr>
        <p:blipFill>
          <a:blip r:embed="rId2" cstate="print"/>
          <a:srcRect/>
          <a:stretch>
            <a:fillRect/>
          </a:stretch>
        </p:blipFill>
        <p:spPr bwMode="auto">
          <a:xfrm>
            <a:off x="3920400" y="3600"/>
            <a:ext cx="1511300" cy="1511300"/>
          </a:xfrm>
          <a:prstGeom prst="rect">
            <a:avLst/>
          </a:prstGeom>
          <a:noFill/>
          <a:ln w="9525">
            <a:noFill/>
            <a:miter lim="800000"/>
            <a:headEnd/>
            <a:tailEnd/>
          </a:ln>
        </p:spPr>
      </p:pic>
      <p:sp>
        <p:nvSpPr>
          <p:cNvPr id="2" name="Title 1"/>
          <p:cNvSpPr>
            <a:spLocks noGrp="1"/>
          </p:cNvSpPr>
          <p:nvPr>
            <p:ph type="title"/>
          </p:nvPr>
        </p:nvSpPr>
        <p:spPr>
          <a:xfrm>
            <a:off x="468313" y="1556271"/>
            <a:ext cx="8229600" cy="936625"/>
          </a:xfrm>
        </p:spPr>
        <p:txBody>
          <a:bodyPr/>
          <a:lstStyle/>
          <a:p>
            <a:r>
              <a:rPr lang="en-US" smtClean="0"/>
              <a:t>Click to edit Master title style</a:t>
            </a:r>
            <a:endParaRPr lang="en-GB" dirty="0"/>
          </a:p>
        </p:txBody>
      </p:sp>
      <p:sp>
        <p:nvSpPr>
          <p:cNvPr id="7"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lgn="l">
              <a:defRPr/>
            </a:pPr>
            <a:endParaRPr lang="en-GB" sz="2000" dirty="0">
              <a:solidFill>
                <a:srgbClr val="000000"/>
              </a:solidFill>
              <a:latin typeface="Arial" pitchFamily="34" charset="0"/>
              <a:ea typeface="ＭＳ Ｐゴシック" pitchFamily="34" charset="-128"/>
            </a:endParaRPr>
          </a:p>
        </p:txBody>
      </p:sp>
      <p:sp>
        <p:nvSpPr>
          <p:cNvPr id="8" name="Rectangle 5"/>
          <p:cNvSpPr>
            <a:spLocks noGrp="1" noChangeArrowheads="1"/>
          </p:cNvSpPr>
          <p:nvPr>
            <p:ph type="ftr" sz="quarter" idx="11"/>
          </p:nvPr>
        </p:nvSpPr>
        <p:spPr>
          <a:xfrm>
            <a:off x="3124200" y="6237288"/>
            <a:ext cx="2895600" cy="484187"/>
          </a:xfrm>
          <a:prstGeom prst="rect">
            <a:avLst/>
          </a:prstGeom>
        </p:spPr>
        <p:txBody>
          <a:bodyPr/>
          <a:lstStyle>
            <a:lvl1pPr>
              <a:defRPr/>
            </a:lvl1pPr>
          </a:lstStyle>
          <a:p>
            <a:pPr algn="l">
              <a:defRPr/>
            </a:pPr>
            <a:endParaRPr lang="en-GB" sz="2000">
              <a:solidFill>
                <a:srgbClr val="000000"/>
              </a:solidFill>
              <a:latin typeface="Arial" pitchFamily="34" charset="0"/>
              <a:ea typeface="ＭＳ Ｐゴシック" pitchFamily="34" charset="-128"/>
            </a:endParaRPr>
          </a:p>
        </p:txBody>
      </p:sp>
      <p:sp>
        <p:nvSpPr>
          <p:cNvPr id="9" name="Rectangle 6"/>
          <p:cNvSpPr>
            <a:spLocks noGrp="1" noChangeArrowheads="1"/>
          </p:cNvSpPr>
          <p:nvPr>
            <p:ph type="sldNum" sz="quarter" idx="12"/>
          </p:nvPr>
        </p:nvSpPr>
        <p:spPr/>
        <p:txBody>
          <a:bodyPr/>
          <a:lstStyle>
            <a:lvl1pPr>
              <a:defRPr/>
            </a:lvl1pPr>
          </a:lstStyle>
          <a:p>
            <a:pPr>
              <a:defRPr/>
            </a:pPr>
            <a:fld id="{46861DAA-5BBC-4812-876F-0D7C7B9EA75C}" type="slidenum">
              <a:rPr lang="en-GB"/>
              <a:pPr>
                <a:defRPr/>
              </a:pPr>
              <a:t>‹#›</a:t>
            </a:fld>
            <a:endParaRPr lang="en-GB"/>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22640566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BA2D3C06-AB64-465D-9B2A-624221E86B95}" type="slidenum">
              <a:rPr lang="en-GB"/>
              <a:pPr>
                <a:defRPr/>
              </a:pPr>
              <a:t>‹#›</a:t>
            </a:fld>
            <a:endParaRPr lang="en-GB"/>
          </a:p>
        </p:txBody>
      </p:sp>
      <p:sp>
        <p:nvSpPr>
          <p:cNvPr id="3" name="Rectangle 6"/>
          <p:cNvSpPr>
            <a:spLocks noGrp="1" noChangeArrowheads="1"/>
          </p:cNvSpPr>
          <p:nvPr>
            <p:ph type="dt" sz="half" idx="11"/>
          </p:nvPr>
        </p:nvSpPr>
        <p:spPr>
          <a:ln/>
        </p:spPr>
        <p:txBody>
          <a:bodyPr/>
          <a:lstStyle>
            <a:lvl1pPr>
              <a:defRPr/>
            </a:lvl1pPr>
          </a:lstStyle>
          <a:p>
            <a:pPr>
              <a:defRPr/>
            </a:pPr>
            <a:r>
              <a:rPr lang="en-US" smtClean="0"/>
              <a:t>28-30 September 2015</a:t>
            </a:r>
            <a:endParaRPr lang="en-GB" dirty="0"/>
          </a:p>
        </p:txBody>
      </p:sp>
      <p:sp>
        <p:nvSpPr>
          <p:cNvPr id="4" name="Rectangle 7"/>
          <p:cNvSpPr>
            <a:spLocks noGrp="1" noChangeArrowheads="1"/>
          </p:cNvSpPr>
          <p:nvPr>
            <p:ph type="ftr" sz="quarter" idx="12"/>
          </p:nvPr>
        </p:nvSpPr>
        <p:spPr>
          <a:ln/>
        </p:spPr>
        <p:txBody>
          <a:bodyPr/>
          <a:lstStyle>
            <a:lvl1pPr>
              <a:defRPr/>
            </a:lvl1pPr>
          </a:lstStyle>
          <a:p>
            <a:pPr>
              <a:defRPr/>
            </a:pPr>
            <a:r>
              <a:rPr lang="en-GB" smtClean="0"/>
              <a:t>SDMX Global Conference</a:t>
            </a:r>
            <a:endParaRPr lang="en-GB" dirty="0"/>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16199" y="404664"/>
            <a:ext cx="6081713" cy="432048"/>
          </a:xfrm>
          <a:prstGeom prst="rect">
            <a:avLst/>
          </a:prstGeom>
        </p:spPr>
        <p:txBody>
          <a:bodyPr/>
          <a:lstStyle>
            <a:lvl1pPr algn="l">
              <a:defRPr sz="3200" b="1">
                <a:solidFill>
                  <a:schemeClr val="accent1">
                    <a:lumMod val="75000"/>
                  </a:schemeClr>
                </a:solidFill>
              </a:defRPr>
            </a:lvl1pPr>
          </a:lstStyle>
          <a:p>
            <a:r>
              <a:rPr lang="en-US" dirty="0" smtClean="0"/>
              <a:t>Click to edit Master title style</a:t>
            </a:r>
            <a:endParaRPr lang="en-GB" dirty="0"/>
          </a:p>
        </p:txBody>
      </p:sp>
      <p:sp>
        <p:nvSpPr>
          <p:cNvPr id="3"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6C7E82"/>
                </a:solidFill>
              </a:defRPr>
            </a:lvl1pPr>
          </a:lstStyle>
          <a:p>
            <a:pPr>
              <a:defRPr/>
            </a:pPr>
            <a:fld id="{5406D723-B6BE-469C-9D10-EBF52FC9BB44}" type="slidenum">
              <a:rPr lang="en-GB"/>
              <a:pPr>
                <a:defRPr/>
              </a:pPr>
              <a:t>‹#›</a:t>
            </a:fld>
            <a:endParaRPr lang="en-GB" dirty="0"/>
          </a:p>
        </p:txBody>
      </p:sp>
    </p:spTree>
    <p:extLst>
      <p:ext uri="{BB962C8B-B14F-4D97-AF65-F5344CB8AC3E}">
        <p14:creationId xmlns:p14="http://schemas.microsoft.com/office/powerpoint/2010/main" val="30639062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3548" y="440668"/>
            <a:ext cx="8229600" cy="936625"/>
          </a:xfrm>
        </p:spPr>
        <p:txBody>
          <a:bodyPr/>
          <a:lstStyle/>
          <a:p>
            <a:r>
              <a:rPr lang="en-US" dirty="0" smtClean="0"/>
              <a:t>Click to edit Master title style</a:t>
            </a:r>
            <a:endParaRPr lang="en-GB" dirty="0"/>
          </a:p>
        </p:txBody>
      </p:sp>
      <p:sp>
        <p:nvSpPr>
          <p:cNvPr id="10" name="Content Placeholder 2"/>
          <p:cNvSpPr>
            <a:spLocks noGrp="1"/>
          </p:cNvSpPr>
          <p:nvPr>
            <p:ph idx="1"/>
          </p:nvPr>
        </p:nvSpPr>
        <p:spPr>
          <a:xfrm>
            <a:off x="575556" y="1700808"/>
            <a:ext cx="8229600" cy="4461880"/>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smtClean="0"/>
              <a:t>Click to edit Master text styles</a:t>
            </a:r>
          </a:p>
          <a:p>
            <a:pPr lvl="1"/>
            <a:r>
              <a:rPr lang="en-US" smtClean="0"/>
              <a:t>Second level</a:t>
            </a:r>
          </a:p>
          <a:p>
            <a:pPr lvl="2"/>
            <a:r>
              <a:rPr lang="en-US" smtClean="0"/>
              <a:t>Third level</a:t>
            </a:r>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a:lstStyle>
            <a:lvl1pPr algn="r">
              <a:defRPr sz="1600">
                <a:solidFill>
                  <a:srgbClr val="0F5494"/>
                </a:solidFill>
              </a:defRPr>
            </a:lvl1pPr>
          </a:lstStyle>
          <a:p>
            <a:pPr>
              <a:defRPr/>
            </a:pPr>
            <a:fld id="{8CD5A1A4-55D5-42A1-AE20-E6380FFAC6DA}" type="slidenum">
              <a:rPr lang="en-GB" smtClean="0"/>
              <a:pPr>
                <a:defRPr/>
              </a:pPr>
              <a:t>‹#›</a:t>
            </a:fld>
            <a:endParaRPr lang="en-GB" dirty="0"/>
          </a:p>
        </p:txBody>
      </p:sp>
    </p:spTree>
    <p:extLst>
      <p:ext uri="{BB962C8B-B14F-4D97-AF65-F5344CB8AC3E}">
        <p14:creationId xmlns:p14="http://schemas.microsoft.com/office/powerpoint/2010/main" val="319648589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6C7E82"/>
                </a:solidFill>
              </a:defRPr>
            </a:lvl1pPr>
          </a:lstStyle>
          <a:p>
            <a:pPr>
              <a:defRPr/>
            </a:pPr>
            <a:fld id="{5406D723-B6BE-469C-9D10-EBF52FC9BB44}" type="slidenum">
              <a:rPr lang="en-GB"/>
              <a:pPr>
                <a:defRPr/>
              </a:pPr>
              <a:t>‹#›</a:t>
            </a:fld>
            <a:endParaRPr lang="en-GB" dirty="0"/>
          </a:p>
        </p:txBody>
      </p:sp>
    </p:spTree>
    <p:extLst>
      <p:ext uri="{BB962C8B-B14F-4D97-AF65-F5344CB8AC3E}">
        <p14:creationId xmlns:p14="http://schemas.microsoft.com/office/powerpoint/2010/main" val="552382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Slide Number Placeholder 2"/>
          <p:cNvSpPr>
            <a:spLocks noGrp="1"/>
          </p:cNvSpPr>
          <p:nvPr>
            <p:ph type="sldNum" sz="quarter" idx="10"/>
          </p:nvPr>
        </p:nvSpPr>
        <p:spPr/>
        <p:txBody>
          <a:bodyPr/>
          <a:lstStyle>
            <a:lvl1pPr>
              <a:defRPr b="0">
                <a:latin typeface="Arial" pitchFamily="34" charset="0"/>
                <a:cs typeface="+mn-cs"/>
              </a:defRPr>
            </a:lvl1pPr>
          </a:lstStyle>
          <a:p>
            <a:pPr>
              <a:defRPr/>
            </a:pPr>
            <a:fld id="{D66DE10A-8661-4F83-8D7C-D72FC0D95C7D}" type="slidenum">
              <a:rPr lang="fr-BE"/>
              <a:pPr>
                <a:defRPr/>
              </a:pPr>
              <a:t>‹#›</a:t>
            </a:fld>
            <a:endParaRPr lang="fr-BE" dirty="0"/>
          </a:p>
        </p:txBody>
      </p:sp>
    </p:spTree>
    <p:extLst>
      <p:ext uri="{BB962C8B-B14F-4D97-AF65-F5344CB8AC3E}">
        <p14:creationId xmlns:p14="http://schemas.microsoft.com/office/powerpoint/2010/main" val="3771975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7A283503-79E9-4395-9B9E-7FEA922D03C1}" type="slidenum">
              <a:rPr lang="fr-BE"/>
              <a:pPr>
                <a:defRPr/>
              </a:pPr>
              <a:t>‹#›</a:t>
            </a:fld>
            <a:endParaRPr lang="fr-BE" dirty="0"/>
          </a:p>
        </p:txBody>
      </p:sp>
    </p:spTree>
    <p:extLst>
      <p:ext uri="{BB962C8B-B14F-4D97-AF65-F5344CB8AC3E}">
        <p14:creationId xmlns:p14="http://schemas.microsoft.com/office/powerpoint/2010/main" val="2339057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8"/>
              </a:srgbClr>
            </a:outerShdw>
          </a:effectLst>
        </p:spPr>
        <p:txBody>
          <a:bodyPr anchor="ctr"/>
          <a:lstStyle/>
          <a:p>
            <a:pPr defTabSz="457200"/>
            <a:endParaRPr lang="en-US" altLang="en-US">
              <a:solidFill>
                <a:srgbClr val="FFFFFF"/>
              </a:solidFill>
              <a:latin typeface="Verdana" pitchFamily="34" charset="0"/>
              <a:ea typeface="ＭＳ Ｐゴシック" pitchFamily="34" charset="-128"/>
              <a:cs typeface="Arial" pitchFamily="34" charset="0"/>
            </a:endParaRPr>
          </a:p>
        </p:txBody>
      </p:sp>
      <p:pic>
        <p:nvPicPr>
          <p:cNvPr id="5" name="Picture 6" descr="LOGO CE-EN-quadri.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05250" y="309563"/>
            <a:ext cx="15843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3889375" y="6545263"/>
            <a:ext cx="1306513" cy="339725"/>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r>
              <a:rPr lang="en-US" dirty="0">
                <a:solidFill>
                  <a:srgbClr val="FFFF00"/>
                </a:solidFill>
              </a:rPr>
              <a:t>Eurostat</a:t>
            </a:r>
          </a:p>
        </p:txBody>
      </p:sp>
      <p:sp>
        <p:nvSpPr>
          <p:cNvPr id="2" name="Title 1"/>
          <p:cNvSpPr>
            <a:spLocks noGrp="1"/>
          </p:cNvSpPr>
          <p:nvPr>
            <p:ph type="title"/>
          </p:nvPr>
        </p:nvSpPr>
        <p:spPr>
          <a:xfrm>
            <a:off x="4139952" y="1700808"/>
            <a:ext cx="4536504" cy="2016224"/>
          </a:xfrm>
        </p:spPr>
        <p:txBody>
          <a:bodyPr/>
          <a:lstStyle>
            <a:lvl1pPr indent="0">
              <a:defRPr sz="4800">
                <a:solidFill>
                  <a:srgbClr val="FFD624"/>
                </a:solidFill>
              </a:defRPr>
            </a:lvl1pPr>
          </a:lstStyle>
          <a:p>
            <a:r>
              <a:rPr lang="en-US" smtClean="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marL="0" indent="0">
              <a:buNone/>
              <a:defRPr sz="3000" b="1" i="0">
                <a:solidFill>
                  <a:schemeClr val="bg1"/>
                </a:solidFill>
              </a:defRPr>
            </a:lvl1pPr>
            <a:lvl3pPr marL="228600" indent="-228600" algn="l">
              <a:defRPr sz="3000" b="1">
                <a:solidFill>
                  <a:schemeClr val="bg1"/>
                </a:solidFill>
              </a:defRPr>
            </a:lvl3pPr>
          </a:lstStyle>
          <a:p>
            <a:pPr lvl="0"/>
            <a:r>
              <a:rPr lang="en-US" smtClean="0"/>
              <a:t>Click to edit Master text styles</a:t>
            </a:r>
          </a:p>
        </p:txBody>
      </p:sp>
    </p:spTree>
    <p:extLst>
      <p:ext uri="{BB962C8B-B14F-4D97-AF65-F5344CB8AC3E}">
        <p14:creationId xmlns:p14="http://schemas.microsoft.com/office/powerpoint/2010/main" val="3869498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052735"/>
          </a:xfrm>
        </p:spPr>
        <p:txBody>
          <a:bodyPr/>
          <a:lstStyle/>
          <a:p>
            <a:r>
              <a:rPr lang="en-US" smtClean="0"/>
              <a:t>Click to edit Master title style</a:t>
            </a:r>
            <a:endParaRPr lang="en-GB" dirty="0"/>
          </a:p>
        </p:txBody>
      </p:sp>
      <p:sp>
        <p:nvSpPr>
          <p:cNvPr id="3"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6B076170-3AB8-422A-A67F-AF037B59931E}" type="slidenum">
              <a:rPr lang="fr-BE"/>
              <a:pPr>
                <a:defRPr/>
              </a:pPr>
              <a:t>‹#›</a:t>
            </a:fld>
            <a:endParaRPr lang="fr-BE" dirty="0"/>
          </a:p>
        </p:txBody>
      </p:sp>
    </p:spTree>
    <p:extLst>
      <p:ext uri="{BB962C8B-B14F-4D97-AF65-F5344CB8AC3E}">
        <p14:creationId xmlns:p14="http://schemas.microsoft.com/office/powerpoint/2010/main" val="34695452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9">
            <a:lum bright="76000" contrast="-64000"/>
          </a:blip>
          <a:srcRect/>
          <a:stretch>
            <a:fillRect/>
          </a:stretch>
        </p:blipFill>
        <p:spPr bwMode="auto">
          <a:xfrm>
            <a:off x="1835150" y="1557338"/>
            <a:ext cx="5513388" cy="3651250"/>
          </a:xfrm>
          <a:prstGeom prst="rect">
            <a:avLst/>
          </a:prstGeom>
          <a:noFill/>
          <a:ln w="9525">
            <a:noFill/>
            <a:miter lim="800000"/>
            <a:headEnd/>
            <a:tailEnd/>
          </a:ln>
        </p:spPr>
      </p:pic>
      <p:sp>
        <p:nvSpPr>
          <p:cNvPr id="1027" name="Rectangle 3"/>
          <p:cNvSpPr>
            <a:spLocks noGrp="1" noChangeArrowheads="1"/>
          </p:cNvSpPr>
          <p:nvPr>
            <p:ph type="title"/>
          </p:nvPr>
        </p:nvSpPr>
        <p:spPr bwMode="auto">
          <a:xfrm>
            <a:off x="2411413" y="274638"/>
            <a:ext cx="6275387" cy="6334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8" name="Rectangle 4"/>
          <p:cNvSpPr>
            <a:spLocks noGrp="1" noChangeArrowheads="1"/>
          </p:cNvSpPr>
          <p:nvPr>
            <p:ph type="body" idx="1"/>
          </p:nvPr>
        </p:nvSpPr>
        <p:spPr bwMode="auto">
          <a:xfrm>
            <a:off x="395288" y="1268413"/>
            <a:ext cx="82296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p>
        </p:txBody>
      </p:sp>
      <p:sp>
        <p:nvSpPr>
          <p:cNvPr id="22533"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6C7E82"/>
                </a:solidFill>
              </a:defRPr>
            </a:lvl1pPr>
          </a:lstStyle>
          <a:p>
            <a:pPr>
              <a:defRPr/>
            </a:pPr>
            <a:fld id="{5406D723-B6BE-469C-9D10-EBF52FC9BB44}" type="slidenum">
              <a:rPr lang="en-GB"/>
              <a:pPr>
                <a:defRPr/>
              </a:pPr>
              <a:t>‹#›</a:t>
            </a:fld>
            <a:endParaRPr lang="en-GB" dirty="0"/>
          </a:p>
        </p:txBody>
      </p:sp>
      <p:sp>
        <p:nvSpPr>
          <p:cNvPr id="22534" name="Rectangle 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solidFill>
                  <a:srgbClr val="6C7E82"/>
                </a:solidFill>
              </a:defRPr>
            </a:lvl1pPr>
          </a:lstStyle>
          <a:p>
            <a:pPr>
              <a:defRPr/>
            </a:pPr>
            <a:r>
              <a:rPr lang="en-US" smtClean="0"/>
              <a:t>28-30 September 2015</a:t>
            </a:r>
            <a:endParaRPr lang="en-GB" dirty="0"/>
          </a:p>
        </p:txBody>
      </p:sp>
      <p:sp>
        <p:nvSpPr>
          <p:cNvPr id="22535" name="Rectangle 7"/>
          <p:cNvSpPr>
            <a:spLocks noGrp="1" noChangeArrowheads="1"/>
          </p:cNvSpPr>
          <p:nvPr>
            <p:ph type="ftr" sz="quarter" idx="3"/>
          </p:nvPr>
        </p:nvSpPr>
        <p:spPr bwMode="auto">
          <a:xfrm>
            <a:off x="2916238" y="6237288"/>
            <a:ext cx="3240087"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6C7E82"/>
                </a:solidFill>
              </a:defRPr>
            </a:lvl1pPr>
          </a:lstStyle>
          <a:p>
            <a:pPr>
              <a:defRPr/>
            </a:pPr>
            <a:r>
              <a:rPr lang="en-GB" smtClean="0"/>
              <a:t>SDMX Global Conference</a:t>
            </a:r>
            <a:endParaRPr lang="en-GB" dirty="0"/>
          </a:p>
        </p:txBody>
      </p:sp>
      <p:pic>
        <p:nvPicPr>
          <p:cNvPr id="1032" name="Picture 8"/>
          <p:cNvPicPr>
            <a:picLocks noChangeAspect="1" noChangeArrowheads="1"/>
          </p:cNvPicPr>
          <p:nvPr/>
        </p:nvPicPr>
        <p:blipFill>
          <a:blip r:embed="rId10"/>
          <a:srcRect/>
          <a:stretch>
            <a:fillRect/>
          </a:stretch>
        </p:blipFill>
        <p:spPr bwMode="auto">
          <a:xfrm>
            <a:off x="468313" y="260350"/>
            <a:ext cx="1639887" cy="609600"/>
          </a:xfrm>
          <a:prstGeom prst="rect">
            <a:avLst/>
          </a:prstGeom>
          <a:noFill/>
          <a:ln w="9525">
            <a:noFill/>
            <a:miter lim="800000"/>
            <a:headEnd/>
            <a:tailEnd/>
          </a:ln>
        </p:spPr>
      </p:pic>
      <p:sp>
        <p:nvSpPr>
          <p:cNvPr id="22537" name="Line 9"/>
          <p:cNvSpPr>
            <a:spLocks noChangeShapeType="1"/>
          </p:cNvSpPr>
          <p:nvPr/>
        </p:nvSpPr>
        <p:spPr bwMode="auto">
          <a:xfrm>
            <a:off x="468313" y="6237288"/>
            <a:ext cx="8207375" cy="0"/>
          </a:xfrm>
          <a:prstGeom prst="line">
            <a:avLst/>
          </a:prstGeom>
          <a:noFill/>
          <a:ln w="19050">
            <a:solidFill>
              <a:srgbClr val="6C7E82"/>
            </a:solidFill>
            <a:round/>
            <a:headEnd/>
            <a:tailEnd/>
          </a:ln>
          <a:effectLst/>
        </p:spPr>
        <p:txBody>
          <a:bodyPr/>
          <a:lstStyle/>
          <a:p>
            <a:pPr algn="l">
              <a:defRPr/>
            </a:pPr>
            <a:endParaRPr lang="en-US"/>
          </a:p>
        </p:txBody>
      </p:sp>
      <p:sp>
        <p:nvSpPr>
          <p:cNvPr id="22538" name="Line 10"/>
          <p:cNvSpPr>
            <a:spLocks noChangeShapeType="1"/>
          </p:cNvSpPr>
          <p:nvPr/>
        </p:nvSpPr>
        <p:spPr bwMode="auto">
          <a:xfrm>
            <a:off x="468313" y="981075"/>
            <a:ext cx="8207375" cy="0"/>
          </a:xfrm>
          <a:prstGeom prst="line">
            <a:avLst/>
          </a:prstGeom>
          <a:noFill/>
          <a:ln w="15875">
            <a:solidFill>
              <a:srgbClr val="6C7E82"/>
            </a:solidFill>
            <a:round/>
            <a:headEnd/>
            <a:tailEnd/>
          </a:ln>
          <a:effectLst/>
        </p:spPr>
        <p:txBody>
          <a:bodyPr/>
          <a:lstStyle/>
          <a:p>
            <a:pPr algn="l">
              <a:defRPr/>
            </a:pPr>
            <a:endParaRPr lang="en-US"/>
          </a:p>
        </p:txBody>
      </p:sp>
    </p:spTree>
  </p:cSld>
  <p:clrMap bg1="lt1" tx1="dk1" bg2="lt2" tx2="dk2" accent1="accent1" accent2="accent2" accent3="accent3" accent4="accent4" accent5="accent5" accent6="accent6" hlink="hlink" folHlink="folHlink"/>
  <p:sldLayoutIdLst>
    <p:sldLayoutId id="2147483661" r:id="rId1"/>
    <p:sldLayoutId id="2147483656" r:id="rId2"/>
    <p:sldLayoutId id="2147483662" r:id="rId3"/>
    <p:sldLayoutId id="2147483665" r:id="rId4"/>
    <p:sldLayoutId id="2147483666" r:id="rId5"/>
    <p:sldLayoutId id="2147483680" r:id="rId6"/>
    <p:sldLayoutId id="2147483681" r:id="rId7"/>
  </p:sldLayoutIdLst>
  <p:transition>
    <p:dissolve/>
  </p:transition>
  <p:timing>
    <p:tnLst>
      <p:par>
        <p:cTn id="1" dur="indefinite" restart="never" nodeType="tmRoot"/>
      </p:par>
    </p:tnLst>
  </p:timing>
  <p:hf hdr="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68313" y="0"/>
            <a:ext cx="8229600"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Lorem ipsum</a:t>
            </a:r>
          </a:p>
        </p:txBody>
      </p:sp>
      <p:sp>
        <p:nvSpPr>
          <p:cNvPr id="2051" name="Rectangle 3"/>
          <p:cNvSpPr>
            <a:spLocks noGrp="1" noChangeArrowheads="1"/>
          </p:cNvSpPr>
          <p:nvPr>
            <p:ph type="body" idx="1"/>
          </p:nvPr>
        </p:nvSpPr>
        <p:spPr bwMode="auto">
          <a:xfrm>
            <a:off x="457200" y="908050"/>
            <a:ext cx="8229600" cy="511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Et dolor fragum</a:t>
            </a:r>
            <a:endParaRPr lang="en-GB" altLang="en-US" smtClean="0"/>
          </a:p>
          <a:p>
            <a:pPr lvl="1"/>
            <a:r>
              <a:rPr lang="en-GB" altLang="en-US" smtClean="0"/>
              <a:t>Et dolor fragum</a:t>
            </a:r>
          </a:p>
          <a:p>
            <a:pPr lvl="2"/>
            <a:r>
              <a:rPr lang="en-GB" altLang="en-US" smtClean="0"/>
              <a:t>- Et dolor fragum</a:t>
            </a:r>
          </a:p>
        </p:txBody>
      </p:sp>
      <p:pic>
        <p:nvPicPr>
          <p:cNvPr id="2052" name="Picture 17"/>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27038" y="6091238"/>
            <a:ext cx="2243137"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7"/>
          <p:cNvSpPr>
            <a:spLocks noGrp="1"/>
          </p:cNvSpPr>
          <p:nvPr>
            <p:ph type="sldNum" sz="quarter" idx="4"/>
          </p:nvPr>
        </p:nvSpPr>
        <p:spPr>
          <a:xfrm>
            <a:off x="0" y="6323013"/>
            <a:ext cx="468313" cy="365125"/>
          </a:xfrm>
          <a:prstGeom prst="rect">
            <a:avLst/>
          </a:prstGeom>
        </p:spPr>
        <p:txBody>
          <a:bodyPr vert="horz" lIns="91440" tIns="45720" rIns="91440" bIns="45720" rtlCol="0" anchor="ctr"/>
          <a:lstStyle>
            <a:lvl1pPr algn="l">
              <a:defRPr sz="1200" b="1">
                <a:solidFill>
                  <a:srgbClr val="000000">
                    <a:tint val="75000"/>
                  </a:srgbClr>
                </a:solidFill>
                <a:latin typeface="Verdana" pitchFamily="34" charset="0"/>
                <a:cs typeface="Arial" pitchFamily="34" charset="0"/>
              </a:defRPr>
            </a:lvl1pPr>
          </a:lstStyle>
          <a:p>
            <a:pPr>
              <a:defRPr/>
            </a:pPr>
            <a:fld id="{C00DAEBA-0827-4194-B8D3-1F476DEEF931}" type="slidenum">
              <a:rPr lang="fr-BE">
                <a:ea typeface="ＭＳ Ｐゴシック" pitchFamily="34" charset="-128"/>
              </a:rPr>
              <a:pPr>
                <a:defRPr/>
              </a:pPr>
              <a:t>‹#›</a:t>
            </a:fld>
            <a:endParaRPr lang="fr-BE" dirty="0">
              <a:ea typeface="ＭＳ Ｐゴシック" pitchFamily="34" charset="-128"/>
            </a:endParaRPr>
          </a:p>
        </p:txBody>
      </p:sp>
      <p:sp>
        <p:nvSpPr>
          <p:cNvPr id="6" name="Rectangle 5"/>
          <p:cNvSpPr/>
          <p:nvPr userDrawn="1"/>
        </p:nvSpPr>
        <p:spPr>
          <a:xfrm>
            <a:off x="3875088" y="6530975"/>
            <a:ext cx="1320800" cy="354013"/>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r>
              <a:rPr lang="en-US" dirty="0">
                <a:solidFill>
                  <a:srgbClr val="FFFF00"/>
                </a:solidFill>
              </a:rPr>
              <a:t>Eurostat</a:t>
            </a:r>
          </a:p>
        </p:txBody>
      </p:sp>
    </p:spTree>
    <p:extLst>
      <p:ext uri="{BB962C8B-B14F-4D97-AF65-F5344CB8AC3E}">
        <p14:creationId xmlns:p14="http://schemas.microsoft.com/office/powerpoint/2010/main" val="2559466289"/>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28.emf"/></Relationships>
</file>

<file path=ppt/slides/_rels/slide1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9.xml"/><Relationship Id="rId1" Type="http://schemas.openxmlformats.org/officeDocument/2006/relationships/slideLayout" Target="../slideLayouts/slideLayout18.xml"/><Relationship Id="rId5" Type="http://schemas.openxmlformats.org/officeDocument/2006/relationships/image" Target="../media/image31.emf"/><Relationship Id="rId4" Type="http://schemas.openxmlformats.org/officeDocument/2006/relationships/image" Target="../media/image30.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3.w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6.wmf"/></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875" y="1052513"/>
            <a:ext cx="366395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488" y="3357563"/>
            <a:ext cx="18097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2" name="Picture 6"/>
          <p:cNvPicPr>
            <a:picLocks noChangeAspect="1" noChangeArrowheads="1"/>
          </p:cNvPicPr>
          <p:nvPr/>
        </p:nvPicPr>
        <p:blipFill>
          <a:blip r:embed="rId5">
            <a:extLst>
              <a:ext uri="{28A0092B-C50C-407E-A947-70E740481C1C}">
                <a14:useLocalDpi xmlns:a14="http://schemas.microsoft.com/office/drawing/2010/main" val="0"/>
              </a:ext>
            </a:extLst>
          </a:blip>
          <a:srcRect r="68889" b="6410"/>
          <a:stretch>
            <a:fillRect/>
          </a:stretch>
        </p:blipFill>
        <p:spPr bwMode="auto">
          <a:xfrm>
            <a:off x="539750" y="2205038"/>
            <a:ext cx="231457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8738" y="1952625"/>
            <a:ext cx="2073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0825" y="3429000"/>
            <a:ext cx="2366963"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1"/>
          <p:cNvGrpSpPr>
            <a:grpSpLocks/>
          </p:cNvGrpSpPr>
          <p:nvPr/>
        </p:nvGrpSpPr>
        <p:grpSpPr bwMode="auto">
          <a:xfrm>
            <a:off x="5364163" y="4473575"/>
            <a:ext cx="1279525" cy="1584325"/>
            <a:chOff x="4150" y="1797"/>
            <a:chExt cx="806" cy="998"/>
          </a:xfrm>
        </p:grpSpPr>
        <p:pic>
          <p:nvPicPr>
            <p:cNvPr id="61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50" y="1797"/>
              <a:ext cx="806" cy="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8" name="Text Box 10"/>
            <p:cNvSpPr txBox="1">
              <a:spLocks noChangeArrowheads="1"/>
            </p:cNvSpPr>
            <p:nvPr/>
          </p:nvSpPr>
          <p:spPr bwMode="auto">
            <a:xfrm>
              <a:off x="4150" y="2583"/>
              <a:ext cx="77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a:spcBef>
                  <a:spcPct val="0"/>
                </a:spcBef>
                <a:buFontTx/>
                <a:buNone/>
              </a:pPr>
              <a:r>
                <a:rPr lang="en-GB" altLang="en-US" sz="1600"/>
                <a:t>World Bank</a:t>
              </a:r>
            </a:p>
          </p:txBody>
        </p:sp>
      </p:grpSp>
      <p:grpSp>
        <p:nvGrpSpPr>
          <p:cNvPr id="3" name="Group 14"/>
          <p:cNvGrpSpPr>
            <a:grpSpLocks/>
          </p:cNvGrpSpPr>
          <p:nvPr/>
        </p:nvGrpSpPr>
        <p:grpSpPr bwMode="auto">
          <a:xfrm>
            <a:off x="2411413" y="4473575"/>
            <a:ext cx="1195387" cy="1465263"/>
            <a:chOff x="476" y="1752"/>
            <a:chExt cx="753" cy="923"/>
          </a:xfrm>
        </p:grpSpPr>
        <p:pic>
          <p:nvPicPr>
            <p:cNvPr id="6155"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6" y="1752"/>
              <a:ext cx="750"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Text Box 13"/>
            <p:cNvSpPr txBox="1">
              <a:spLocks noChangeArrowheads="1"/>
            </p:cNvSpPr>
            <p:nvPr/>
          </p:nvSpPr>
          <p:spPr bwMode="auto">
            <a:xfrm>
              <a:off x="476" y="2387"/>
              <a:ext cx="753" cy="288"/>
            </a:xfrm>
            <a:prstGeom prst="rect">
              <a:avLst/>
            </a:prstGeom>
            <a:solidFill>
              <a:srgbClr val="91E3FD"/>
            </a:solidFill>
            <a:ln w="9525">
              <a:noFill/>
              <a:miter lim="800000"/>
              <a:headEnd/>
              <a:tailEnd/>
            </a:ln>
            <a:effectLst/>
          </p:spPr>
          <p:txBody>
            <a:bodyPr>
              <a:spAutoFit/>
            </a:bodyPr>
            <a:lstStyle/>
            <a:p>
              <a:pPr>
                <a:spcBef>
                  <a:spcPct val="0"/>
                </a:spcBef>
                <a:buFontTx/>
                <a:buNone/>
                <a:defRPr/>
              </a:pPr>
              <a:r>
                <a:rPr lang="en-GB" sz="2400">
                  <a:solidFill>
                    <a:schemeClr val="bg1"/>
                  </a:solidFill>
                  <a:effectLst>
                    <a:outerShdw blurRad="38100" dist="38100" dir="2700000" algn="tl">
                      <a:srgbClr val="000000"/>
                    </a:outerShdw>
                  </a:effectLst>
                  <a:latin typeface="Arial Black" pitchFamily="34" charset="0"/>
                  <a:ea typeface="ＭＳ Ｐゴシック" charset="-128"/>
                </a:rPr>
                <a:t>UNSD</a:t>
              </a:r>
            </a:p>
          </p:txBody>
        </p:sp>
      </p:grpSp>
      <p:sp>
        <p:nvSpPr>
          <p:cNvPr id="6153" name="Text Box 5"/>
          <p:cNvSpPr txBox="1">
            <a:spLocks noChangeArrowheads="1"/>
          </p:cNvSpPr>
          <p:nvPr/>
        </p:nvSpPr>
        <p:spPr bwMode="auto">
          <a:xfrm>
            <a:off x="2277151" y="344182"/>
            <a:ext cx="6204862"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ctr">
              <a:buFontTx/>
              <a:buNone/>
            </a:pPr>
            <a:r>
              <a:rPr lang="en-GB" altLang="en-US" sz="2400" b="1" dirty="0" smtClean="0">
                <a:solidFill>
                  <a:srgbClr val="4D4D4D"/>
                </a:solidFill>
                <a:latin typeface="+mn-lt"/>
              </a:rPr>
              <a:t>S</a:t>
            </a:r>
            <a:r>
              <a:rPr lang="en-GB" altLang="en-US" sz="2400" dirty="0" smtClean="0">
                <a:solidFill>
                  <a:srgbClr val="4D4D4D"/>
                </a:solidFill>
                <a:latin typeface="+mn-lt"/>
              </a:rPr>
              <a:t>tatistical </a:t>
            </a:r>
            <a:r>
              <a:rPr lang="en-GB" altLang="en-US" sz="2400" b="1" dirty="0" smtClean="0">
                <a:solidFill>
                  <a:srgbClr val="4D4D4D"/>
                </a:solidFill>
                <a:latin typeface="+mn-lt"/>
              </a:rPr>
              <a:t>D</a:t>
            </a:r>
            <a:r>
              <a:rPr lang="en-GB" altLang="en-US" sz="2400" dirty="0" smtClean="0">
                <a:solidFill>
                  <a:srgbClr val="4D4D4D"/>
                </a:solidFill>
                <a:latin typeface="+mn-lt"/>
              </a:rPr>
              <a:t>ata and </a:t>
            </a:r>
            <a:r>
              <a:rPr lang="en-GB" altLang="en-US" sz="2400" b="1" dirty="0" smtClean="0">
                <a:solidFill>
                  <a:srgbClr val="4D4D4D"/>
                </a:solidFill>
                <a:latin typeface="+mn-lt"/>
              </a:rPr>
              <a:t>M</a:t>
            </a:r>
            <a:r>
              <a:rPr lang="en-GB" altLang="en-US" sz="2400" dirty="0" smtClean="0">
                <a:solidFill>
                  <a:srgbClr val="4D4D4D"/>
                </a:solidFill>
                <a:latin typeface="+mn-lt"/>
              </a:rPr>
              <a:t>etadata </a:t>
            </a:r>
            <a:r>
              <a:rPr lang="en-GB" altLang="en-US" sz="2400" dirty="0" err="1" smtClean="0">
                <a:solidFill>
                  <a:srgbClr val="4D4D4D"/>
                </a:solidFill>
                <a:latin typeface="+mn-lt"/>
              </a:rPr>
              <a:t>e</a:t>
            </a:r>
            <a:r>
              <a:rPr lang="en-GB" altLang="en-US" sz="2400" b="1" dirty="0" err="1" smtClean="0">
                <a:solidFill>
                  <a:srgbClr val="4D4D4D"/>
                </a:solidFill>
                <a:latin typeface="+mn-lt"/>
              </a:rPr>
              <a:t>X</a:t>
            </a:r>
            <a:r>
              <a:rPr lang="en-GB" altLang="en-US" sz="2400" dirty="0" err="1" smtClean="0">
                <a:solidFill>
                  <a:srgbClr val="4D4D4D"/>
                </a:solidFill>
                <a:latin typeface="+mn-lt"/>
              </a:rPr>
              <a:t>change</a:t>
            </a:r>
            <a:endParaRPr lang="en-GB" altLang="en-US" sz="2400" dirty="0">
              <a:solidFill>
                <a:srgbClr val="4D4D4D"/>
              </a:solidFill>
              <a:latin typeface="+mn-lt"/>
            </a:endParaRPr>
          </a:p>
        </p:txBody>
      </p:sp>
      <p:sp>
        <p:nvSpPr>
          <p:cNvPr id="155662" name="Text Box 14"/>
          <p:cNvSpPr txBox="1">
            <a:spLocks noChangeArrowheads="1"/>
          </p:cNvSpPr>
          <p:nvPr/>
        </p:nvSpPr>
        <p:spPr bwMode="auto">
          <a:xfrm>
            <a:off x="3297238" y="2703513"/>
            <a:ext cx="2663825"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ctr" eaLnBrk="1" hangingPunct="1">
              <a:spcBef>
                <a:spcPts val="600"/>
              </a:spcBef>
              <a:buFontTx/>
              <a:buNone/>
            </a:pPr>
            <a:r>
              <a:rPr lang="en-GB" altLang="en-US" sz="3600" b="1" dirty="0">
                <a:solidFill>
                  <a:schemeClr val="accent6">
                    <a:lumMod val="75000"/>
                  </a:schemeClr>
                </a:solidFill>
              </a:rPr>
              <a:t>SDMX</a:t>
            </a:r>
          </a:p>
          <a:p>
            <a:pPr algn="ctr" eaLnBrk="1" hangingPunct="1">
              <a:spcBef>
                <a:spcPts val="600"/>
              </a:spcBef>
              <a:buFontTx/>
              <a:buNone/>
            </a:pPr>
            <a:r>
              <a:rPr lang="en-GB" altLang="en-US" sz="2400" b="1" dirty="0">
                <a:solidFill>
                  <a:schemeClr val="accent6">
                    <a:lumMod val="75000"/>
                  </a:schemeClr>
                </a:solidFill>
              </a:rPr>
              <a:t>ISO IS 17369</a:t>
            </a:r>
          </a:p>
        </p:txBody>
      </p:sp>
      <p:sp>
        <p:nvSpPr>
          <p:cNvPr id="4" name="Slide Number Placeholder 3"/>
          <p:cNvSpPr>
            <a:spLocks noGrp="1"/>
          </p:cNvSpPr>
          <p:nvPr>
            <p:ph type="sldNum" sz="quarter" idx="12"/>
          </p:nvPr>
        </p:nvSpPr>
        <p:spPr/>
        <p:txBody>
          <a:bodyPr/>
          <a:lstStyle/>
          <a:p>
            <a:pPr>
              <a:defRPr/>
            </a:pPr>
            <a:fld id="{8CD5A1A4-55D5-42A1-AE20-E6380FFAC6DA}" type="slidenum">
              <a:rPr lang="en-GB" smtClean="0"/>
              <a:pPr>
                <a:defRPr/>
              </a:pPr>
              <a:t>1</a:t>
            </a:fld>
            <a:endParaRPr lang="en-GB" dirty="0"/>
          </a:p>
        </p:txBody>
      </p:sp>
      <p:sp>
        <p:nvSpPr>
          <p:cNvPr id="5" name="Date Placeholder 4"/>
          <p:cNvSpPr>
            <a:spLocks noGrp="1"/>
          </p:cNvSpPr>
          <p:nvPr>
            <p:ph type="dt" sz="half" idx="11"/>
          </p:nvPr>
        </p:nvSpPr>
        <p:spPr/>
        <p:txBody>
          <a:bodyPr/>
          <a:lstStyle/>
          <a:p>
            <a:pPr>
              <a:defRPr/>
            </a:pPr>
            <a:r>
              <a:rPr lang="en-US"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17550898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3808" y="274638"/>
            <a:ext cx="3312368" cy="633412"/>
          </a:xfrm>
        </p:spPr>
        <p:txBody>
          <a:bodyPr/>
          <a:lstStyle/>
          <a:p>
            <a:r>
              <a:rPr lang="en-US" sz="2800" dirty="0" smtClean="0">
                <a:solidFill>
                  <a:srgbClr val="4D4D4D"/>
                </a:solidFill>
              </a:rPr>
              <a:t>Outline</a:t>
            </a:r>
            <a:endParaRPr lang="en-GB" sz="2800" dirty="0">
              <a:solidFill>
                <a:srgbClr val="4D4D4D"/>
              </a:solidFill>
            </a:endParaRPr>
          </a:p>
        </p:txBody>
      </p:sp>
      <p:sp>
        <p:nvSpPr>
          <p:cNvPr id="3" name="Content Placeholder 2"/>
          <p:cNvSpPr>
            <a:spLocks noGrp="1"/>
          </p:cNvSpPr>
          <p:nvPr>
            <p:ph idx="1"/>
          </p:nvPr>
        </p:nvSpPr>
        <p:spPr/>
        <p:txBody>
          <a:bodyPr/>
          <a:lstStyle/>
          <a:p>
            <a:pPr marL="0" indent="0">
              <a:spcBef>
                <a:spcPts val="0"/>
              </a:spcBef>
              <a:spcAft>
                <a:spcPts val="1200"/>
              </a:spcAft>
              <a:buNone/>
            </a:pPr>
            <a:endParaRPr lang="en-US" b="0" dirty="0" smtClean="0"/>
          </a:p>
          <a:p>
            <a:pPr marL="514350" indent="-514350">
              <a:spcBef>
                <a:spcPts val="0"/>
              </a:spcBef>
              <a:spcAft>
                <a:spcPts val="1200"/>
              </a:spcAft>
              <a:buFont typeface="+mj-lt"/>
              <a:buAutoNum type="arabicPeriod"/>
            </a:pPr>
            <a:r>
              <a:rPr lang="en-US" dirty="0" smtClean="0">
                <a:solidFill>
                  <a:schemeClr val="bg1">
                    <a:lumMod val="75000"/>
                  </a:schemeClr>
                </a:solidFill>
              </a:rPr>
              <a:t>Why? : The business case</a:t>
            </a:r>
          </a:p>
          <a:p>
            <a:pPr marL="514350" indent="-514350">
              <a:spcBef>
                <a:spcPts val="0"/>
              </a:spcBef>
              <a:spcAft>
                <a:spcPts val="1200"/>
              </a:spcAft>
              <a:buFont typeface="+mj-lt"/>
              <a:buAutoNum type="arabicPeriod"/>
            </a:pPr>
            <a:r>
              <a:rPr lang="en-US" b="0" dirty="0" smtClean="0">
                <a:solidFill>
                  <a:srgbClr val="C00000"/>
                </a:solidFill>
              </a:rPr>
              <a:t>What?</a:t>
            </a:r>
            <a:r>
              <a:rPr lang="en-US" b="0" dirty="0" smtClean="0"/>
              <a:t> : A few basics</a:t>
            </a:r>
          </a:p>
          <a:p>
            <a:pPr marL="514350" indent="-514350">
              <a:spcBef>
                <a:spcPts val="0"/>
              </a:spcBef>
              <a:spcAft>
                <a:spcPts val="1200"/>
              </a:spcAft>
              <a:buFont typeface="+mj-lt"/>
              <a:buAutoNum type="arabicPeriod"/>
            </a:pPr>
            <a:r>
              <a:rPr lang="en-US" dirty="0" smtClean="0">
                <a:solidFill>
                  <a:schemeClr val="bg1">
                    <a:lumMod val="75000"/>
                  </a:schemeClr>
                </a:solidFill>
              </a:rPr>
              <a:t>How? : Starting up</a:t>
            </a:r>
          </a:p>
          <a:p>
            <a:pPr marL="514350" indent="-514350">
              <a:spcBef>
                <a:spcPts val="0"/>
              </a:spcBef>
              <a:spcAft>
                <a:spcPts val="1200"/>
              </a:spcAft>
              <a:buFont typeface="+mj-lt"/>
              <a:buAutoNum type="arabicPeriod"/>
            </a:pPr>
            <a:r>
              <a:rPr lang="en-US" dirty="0" smtClean="0">
                <a:solidFill>
                  <a:schemeClr val="bg1">
                    <a:lumMod val="75000"/>
                  </a:schemeClr>
                </a:solidFill>
              </a:rPr>
              <a:t>Conclusions</a:t>
            </a:r>
          </a:p>
          <a:p>
            <a:pPr marL="514350" indent="-514350">
              <a:spcBef>
                <a:spcPts val="0"/>
              </a:spcBef>
              <a:spcAft>
                <a:spcPts val="1200"/>
              </a:spcAft>
              <a:buFont typeface="+mj-lt"/>
              <a:buAutoNum type="arabicPeriod"/>
            </a:pPr>
            <a:r>
              <a:rPr lang="en-US" b="0" dirty="0" smtClean="0">
                <a:solidFill>
                  <a:schemeClr val="bg1">
                    <a:lumMod val="75000"/>
                  </a:schemeClr>
                </a:solidFill>
              </a:rPr>
              <a:t>Q&amp;A</a:t>
            </a:r>
          </a:p>
        </p:txBody>
      </p:sp>
      <p:sp>
        <p:nvSpPr>
          <p:cNvPr id="7" name="Date Placeholder 6"/>
          <p:cNvSpPr>
            <a:spLocks noGrp="1"/>
          </p:cNvSpPr>
          <p:nvPr>
            <p:ph type="dt" sz="half" idx="11"/>
          </p:nvPr>
        </p:nvSpPr>
        <p:spPr/>
        <p:txBody>
          <a:bodyPr/>
          <a:lstStyle/>
          <a:p>
            <a:pPr>
              <a:defRPr/>
            </a:pPr>
            <a:r>
              <a:rPr lang="en-US" smtClean="0"/>
              <a:t>28-30 September 2015</a:t>
            </a:r>
            <a:endParaRPr lang="en-GB" dirty="0"/>
          </a:p>
        </p:txBody>
      </p:sp>
      <p:sp>
        <p:nvSpPr>
          <p:cNvPr id="8" name="Footer Placeholder 7"/>
          <p:cNvSpPr>
            <a:spLocks noGrp="1"/>
          </p:cNvSpPr>
          <p:nvPr>
            <p:ph type="ftr" sz="quarter" idx="12"/>
          </p:nvPr>
        </p:nvSpPr>
        <p:spPr/>
        <p:txBody>
          <a:bodyPr/>
          <a:lstStyle/>
          <a:p>
            <a:pPr>
              <a:defRPr/>
            </a:pPr>
            <a:r>
              <a:rPr lang="en-GB" smtClean="0"/>
              <a:t>SDMX Global Conference</a:t>
            </a:r>
            <a:endParaRPr lang="en-GB" dirty="0"/>
          </a:p>
        </p:txBody>
      </p:sp>
      <p:sp>
        <p:nvSpPr>
          <p:cNvPr id="9" name="Slide Number Placeholder 8"/>
          <p:cNvSpPr>
            <a:spLocks noGrp="1"/>
          </p:cNvSpPr>
          <p:nvPr>
            <p:ph type="sldNum" sz="quarter" idx="10"/>
          </p:nvPr>
        </p:nvSpPr>
        <p:spPr/>
        <p:txBody>
          <a:bodyPr/>
          <a:lstStyle/>
          <a:p>
            <a:pPr>
              <a:defRPr/>
            </a:pPr>
            <a:fld id="{6F97326C-9136-43BD-B7FC-10DBEE6C0A5D}" type="slidenum">
              <a:rPr lang="en-GB" smtClean="0"/>
              <a:pPr>
                <a:defRPr/>
              </a:pPr>
              <a:t>10</a:t>
            </a:fld>
            <a:endParaRPr lang="en-GB"/>
          </a:p>
        </p:txBody>
      </p:sp>
    </p:spTree>
    <p:extLst>
      <p:ext uri="{BB962C8B-B14F-4D97-AF65-F5344CB8AC3E}">
        <p14:creationId xmlns:p14="http://schemas.microsoft.com/office/powerpoint/2010/main" val="17603013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Diagram 21"/>
          <p:cNvGraphicFramePr/>
          <p:nvPr>
            <p:extLst>
              <p:ext uri="{D42A27DB-BD31-4B8C-83A1-F6EECF244321}">
                <p14:modId xmlns:p14="http://schemas.microsoft.com/office/powerpoint/2010/main" val="2971851212"/>
              </p:ext>
            </p:extLst>
          </p:nvPr>
        </p:nvGraphicFramePr>
        <p:xfrm>
          <a:off x="323528" y="1052735"/>
          <a:ext cx="8568952" cy="5143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484" name="Slide Number Placeholder 1"/>
          <p:cNvSpPr txBox="1">
            <a:spLocks/>
          </p:cNvSpPr>
          <p:nvPr/>
        </p:nvSpPr>
        <p:spPr bwMode="auto">
          <a:xfrm>
            <a:off x="6542088" y="5957888"/>
            <a:ext cx="2133600" cy="476250"/>
          </a:xfrm>
          <a:prstGeom prst="rect">
            <a:avLst/>
          </a:prstGeom>
          <a:noFill/>
          <a:ln w="9525">
            <a:noFill/>
            <a:miter lim="800000"/>
            <a:headEnd/>
            <a:tailEnd/>
          </a:ln>
        </p:spPr>
        <p:txBody>
          <a:bodyPr/>
          <a:lstStyle/>
          <a:p>
            <a:fld id="{1AAB6084-0A9A-4D7F-AA05-4817FBFDE5B5}" type="slidenum">
              <a:rPr lang="fr-FR" sz="1400" b="0">
                <a:solidFill>
                  <a:schemeClr val="bg1"/>
                </a:solidFill>
                <a:latin typeface="Arial" pitchFamily="34" charset="0"/>
                <a:ea typeface="ＭＳ Ｐゴシック" pitchFamily="34" charset="-128"/>
              </a:rPr>
              <a:pPr/>
              <a:t>11</a:t>
            </a:fld>
            <a:endParaRPr lang="fr-FR" sz="1400" b="0">
              <a:solidFill>
                <a:schemeClr val="tx1"/>
              </a:solidFill>
              <a:latin typeface="Arial" pitchFamily="34" charset="0"/>
              <a:ea typeface="ＭＳ Ｐゴシック" pitchFamily="34" charset="-128"/>
            </a:endParaRPr>
          </a:p>
        </p:txBody>
      </p:sp>
      <p:sp>
        <p:nvSpPr>
          <p:cNvPr id="7" name="Title 4"/>
          <p:cNvSpPr txBox="1">
            <a:spLocks/>
          </p:cNvSpPr>
          <p:nvPr/>
        </p:nvSpPr>
        <p:spPr bwMode="auto">
          <a:xfrm>
            <a:off x="2483768" y="188640"/>
            <a:ext cx="5328592" cy="73687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a:lstStyle>
          <a:p>
            <a:pPr>
              <a:defRPr/>
            </a:pPr>
            <a:r>
              <a:rPr lang="en-US" kern="0" cap="all" smtClean="0">
                <a:solidFill>
                  <a:schemeClr val="accent5">
                    <a:lumMod val="25000"/>
                  </a:schemeClr>
                </a:solidFill>
              </a:rPr>
              <a:t>The SDMX Components</a:t>
            </a:r>
            <a:endParaRPr lang="en-US" kern="0" cap="all" dirty="0" smtClean="0">
              <a:solidFill>
                <a:schemeClr val="accent5">
                  <a:lumMod val="25000"/>
                </a:schemeClr>
              </a:solidFill>
            </a:endParaRPr>
          </a:p>
        </p:txBody>
      </p:sp>
      <p:sp>
        <p:nvSpPr>
          <p:cNvPr id="2" name="Slide Number Placeholder 1"/>
          <p:cNvSpPr>
            <a:spLocks noGrp="1"/>
          </p:cNvSpPr>
          <p:nvPr>
            <p:ph type="sldNum" sz="quarter" idx="4"/>
          </p:nvPr>
        </p:nvSpPr>
        <p:spPr/>
        <p:txBody>
          <a:bodyPr/>
          <a:lstStyle/>
          <a:p>
            <a:pPr>
              <a:defRPr/>
            </a:pPr>
            <a:fld id="{5406D723-B6BE-469C-9D10-EBF52FC9BB44}" type="slidenum">
              <a:rPr lang="en-GB" smtClean="0"/>
              <a:pPr>
                <a:defRPr/>
              </a:pPr>
              <a:t>11</a:t>
            </a:fld>
            <a:endParaRPr lang="en-GB" dirty="0"/>
          </a:p>
        </p:txBody>
      </p:sp>
    </p:spTree>
    <p:extLst>
      <p:ext uri="{BB962C8B-B14F-4D97-AF65-F5344CB8AC3E}">
        <p14:creationId xmlns:p14="http://schemas.microsoft.com/office/powerpoint/2010/main" val="3549516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1" name="Slide Number Placeholder 1"/>
          <p:cNvSpPr>
            <a:spLocks noGrp="1"/>
          </p:cNvSpPr>
          <p:nvPr>
            <p:ph type="sldNum" sz="quarter" idx="4294967295"/>
          </p:nvPr>
        </p:nvSpPr>
        <p:spPr>
          <a:xfrm>
            <a:off x="6553200" y="6245225"/>
            <a:ext cx="2133600" cy="476250"/>
          </a:xfrm>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EF377F6C-51D2-4710-8903-DCB9EE2D65F8}" type="slidenum">
              <a:rPr lang="fr-FR" sz="1400" smtClean="0">
                <a:solidFill>
                  <a:schemeClr val="bg1"/>
                </a:solidFill>
              </a:rPr>
              <a:pPr/>
              <a:t>12</a:t>
            </a:fld>
            <a:endParaRPr lang="fr-FR" sz="1400" b="0" smtClean="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1052736"/>
            <a:ext cx="8572500" cy="568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6737" y="1229618"/>
            <a:ext cx="1512168"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2645854"/>
            <a:ext cx="1675818" cy="1675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6330" y="4321672"/>
            <a:ext cx="2088232"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4"/>
          <p:cNvSpPr txBox="1">
            <a:spLocks noChangeArrowheads="1"/>
          </p:cNvSpPr>
          <p:nvPr/>
        </p:nvSpPr>
        <p:spPr bwMode="auto">
          <a:xfrm>
            <a:off x="1979712" y="1386222"/>
            <a:ext cx="6336704" cy="13980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spcBef>
                <a:spcPct val="20000"/>
              </a:spcBef>
              <a:spcAft>
                <a:spcPct val="0"/>
              </a:spcAft>
              <a:buClr>
                <a:srgbClr val="0F5494"/>
              </a:buClr>
              <a:buFont typeface="Arial" pitchFamily="34" charset="0"/>
              <a:buChar char="•"/>
              <a:defRPr sz="2400" i="0">
                <a:solidFill>
                  <a:srgbClr val="0F5494"/>
                </a:solidFill>
                <a:latin typeface="+mn-lt"/>
                <a:ea typeface="+mn-ea"/>
                <a:cs typeface="+mn-cs"/>
              </a:defRPr>
            </a:lvl1pPr>
            <a:lvl2pPr marL="742950" indent="-285750" algn="l" rtl="0" eaLnBrk="1" fontAlgn="base" hangingPunct="1">
              <a:spcBef>
                <a:spcPct val="20000"/>
              </a:spcBef>
              <a:spcAft>
                <a:spcPct val="0"/>
              </a:spcAft>
              <a:buClr>
                <a:srgbClr val="0F5494"/>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buFont typeface="Wingdings" pitchFamily="2" charset="2"/>
              <a:buChar char="§"/>
            </a:pPr>
            <a:r>
              <a:rPr lang="en-GB" sz="1600" dirty="0" smtClean="0">
                <a:solidFill>
                  <a:srgbClr val="3166CF"/>
                </a:solidFill>
              </a:rPr>
              <a:t>Describes statistics in a standard way</a:t>
            </a:r>
          </a:p>
          <a:p>
            <a:pPr>
              <a:buFont typeface="Wingdings" pitchFamily="2" charset="2"/>
              <a:buChar char="§"/>
            </a:pPr>
            <a:r>
              <a:rPr lang="en-GB" sz="1600" dirty="0" smtClean="0">
                <a:solidFill>
                  <a:srgbClr val="3166CF"/>
                </a:solidFill>
              </a:rPr>
              <a:t>Objects and their relationships</a:t>
            </a:r>
          </a:p>
          <a:p>
            <a:pPr marL="540000" lvl="1">
              <a:buFont typeface="Wingdings" pitchFamily="2" charset="2"/>
              <a:buChar char="§"/>
            </a:pPr>
            <a:r>
              <a:rPr lang="en-GB" sz="1200" dirty="0" smtClean="0">
                <a:solidFill>
                  <a:srgbClr val="3166CF"/>
                </a:solidFill>
              </a:rPr>
              <a:t>Data Structure Definition (DSD), Concepts, Code List</a:t>
            </a:r>
          </a:p>
          <a:p>
            <a:pPr>
              <a:buFont typeface="Wingdings" pitchFamily="2" charset="2"/>
              <a:buChar char="§"/>
            </a:pPr>
            <a:r>
              <a:rPr lang="en-GB" sz="1600" dirty="0" smtClean="0">
                <a:solidFill>
                  <a:srgbClr val="3166CF"/>
                </a:solidFill>
              </a:rPr>
              <a:t>Central management and standard access</a:t>
            </a:r>
          </a:p>
          <a:p>
            <a:pPr marL="540000" lvl="1">
              <a:buFont typeface="Wingdings" pitchFamily="2" charset="2"/>
              <a:buChar char="§"/>
            </a:pPr>
            <a:r>
              <a:rPr lang="en-GB" sz="1200" dirty="0" smtClean="0">
                <a:solidFill>
                  <a:srgbClr val="3166CF"/>
                </a:solidFill>
              </a:rPr>
              <a:t>SDMX Registry, SDMX Web Services</a:t>
            </a:r>
          </a:p>
        </p:txBody>
      </p:sp>
      <p:sp>
        <p:nvSpPr>
          <p:cNvPr id="14" name="Rectangle 4"/>
          <p:cNvSpPr txBox="1">
            <a:spLocks noChangeArrowheads="1"/>
          </p:cNvSpPr>
          <p:nvPr/>
        </p:nvSpPr>
        <p:spPr bwMode="auto">
          <a:xfrm>
            <a:off x="1982738" y="2996952"/>
            <a:ext cx="6336704" cy="12961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spcBef>
                <a:spcPct val="20000"/>
              </a:spcBef>
              <a:spcAft>
                <a:spcPct val="0"/>
              </a:spcAft>
              <a:buClr>
                <a:srgbClr val="0F5494"/>
              </a:buClr>
              <a:buFont typeface="Arial" pitchFamily="34" charset="0"/>
              <a:buChar char="•"/>
              <a:defRPr sz="2400" i="0">
                <a:solidFill>
                  <a:srgbClr val="0F5494"/>
                </a:solidFill>
                <a:latin typeface="+mn-lt"/>
                <a:ea typeface="+mn-ea"/>
                <a:cs typeface="+mn-cs"/>
              </a:defRPr>
            </a:lvl1pPr>
            <a:lvl2pPr marL="742950" indent="-285750" algn="l" rtl="0" eaLnBrk="1" fontAlgn="base" hangingPunct="1">
              <a:spcBef>
                <a:spcPct val="20000"/>
              </a:spcBef>
              <a:spcAft>
                <a:spcPct val="0"/>
              </a:spcAft>
              <a:buClr>
                <a:srgbClr val="0F5494"/>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buClr>
                <a:srgbClr val="00B050"/>
              </a:buClr>
              <a:buFont typeface="Wingdings" pitchFamily="2" charset="2"/>
              <a:buChar char="§"/>
            </a:pPr>
            <a:r>
              <a:rPr lang="en-GB" sz="1600" dirty="0" smtClean="0">
                <a:solidFill>
                  <a:srgbClr val="00B050"/>
                </a:solidFill>
              </a:rPr>
              <a:t>Cross </a:t>
            </a:r>
            <a:r>
              <a:rPr lang="en-GB" sz="1600" dirty="0">
                <a:solidFill>
                  <a:srgbClr val="00B050"/>
                </a:solidFill>
              </a:rPr>
              <a:t>Domain</a:t>
            </a:r>
            <a:r>
              <a:rPr lang="en-GB" sz="1600" dirty="0" smtClean="0">
                <a:solidFill>
                  <a:srgbClr val="00B050"/>
                </a:solidFill>
              </a:rPr>
              <a:t> Concepts</a:t>
            </a:r>
          </a:p>
          <a:p>
            <a:pPr>
              <a:buClr>
                <a:srgbClr val="00B050"/>
              </a:buClr>
              <a:buFont typeface="Wingdings" pitchFamily="2" charset="2"/>
              <a:buChar char="§"/>
            </a:pPr>
            <a:r>
              <a:rPr lang="en-GB" sz="1600" dirty="0" smtClean="0">
                <a:solidFill>
                  <a:srgbClr val="00B050"/>
                </a:solidFill>
              </a:rPr>
              <a:t>Cross Domain Code Lists</a:t>
            </a:r>
          </a:p>
          <a:p>
            <a:pPr>
              <a:buClr>
                <a:srgbClr val="00B050"/>
              </a:buClr>
              <a:buFont typeface="Wingdings" pitchFamily="2" charset="2"/>
              <a:buChar char="§"/>
            </a:pPr>
            <a:r>
              <a:rPr lang="en-GB" sz="1600" dirty="0" smtClean="0">
                <a:solidFill>
                  <a:srgbClr val="00B050"/>
                </a:solidFill>
              </a:rPr>
              <a:t>Statistical Domains</a:t>
            </a:r>
          </a:p>
          <a:p>
            <a:pPr>
              <a:buClr>
                <a:srgbClr val="00B050"/>
              </a:buClr>
              <a:buFont typeface="Wingdings" pitchFamily="2" charset="2"/>
              <a:buChar char="§"/>
            </a:pPr>
            <a:r>
              <a:rPr lang="en-GB" sz="1600" dirty="0">
                <a:solidFill>
                  <a:srgbClr val="00B050"/>
                </a:solidFill>
              </a:rPr>
              <a:t>SDMX Glossary </a:t>
            </a:r>
            <a:r>
              <a:rPr lang="en-GB" sz="1600" dirty="0" smtClean="0">
                <a:solidFill>
                  <a:srgbClr val="00B050"/>
                </a:solidFill>
              </a:rPr>
              <a:t>(</a:t>
            </a:r>
            <a:r>
              <a:rPr lang="en-GB" sz="1600" dirty="0" err="1" smtClean="0">
                <a:solidFill>
                  <a:srgbClr val="00B050"/>
                </a:solidFill>
              </a:rPr>
              <a:t>ex Metadata</a:t>
            </a:r>
            <a:r>
              <a:rPr lang="en-GB" sz="1600" dirty="0" smtClean="0">
                <a:solidFill>
                  <a:srgbClr val="00B050"/>
                </a:solidFill>
              </a:rPr>
              <a:t> </a:t>
            </a:r>
            <a:r>
              <a:rPr lang="en-GB" sz="1600" dirty="0">
                <a:solidFill>
                  <a:srgbClr val="00B050"/>
                </a:solidFill>
              </a:rPr>
              <a:t>Common </a:t>
            </a:r>
            <a:r>
              <a:rPr lang="en-GB" sz="1600" dirty="0" smtClean="0">
                <a:solidFill>
                  <a:srgbClr val="00B050"/>
                </a:solidFill>
              </a:rPr>
              <a:t>Vocabulary)</a:t>
            </a:r>
          </a:p>
          <a:p>
            <a:pPr>
              <a:buFont typeface="Wingdings" pitchFamily="2" charset="2"/>
              <a:buChar char="§"/>
            </a:pPr>
            <a:endParaRPr lang="en-GB" sz="1600" dirty="0" smtClean="0">
              <a:solidFill>
                <a:srgbClr val="00B050"/>
              </a:solidFill>
            </a:endParaRPr>
          </a:p>
        </p:txBody>
      </p:sp>
      <p:sp>
        <p:nvSpPr>
          <p:cNvPr id="15" name="Rectangle 4"/>
          <p:cNvSpPr txBox="1">
            <a:spLocks noChangeArrowheads="1"/>
          </p:cNvSpPr>
          <p:nvPr/>
        </p:nvSpPr>
        <p:spPr bwMode="auto">
          <a:xfrm>
            <a:off x="2031691" y="4509120"/>
            <a:ext cx="6336704" cy="17459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spcBef>
                <a:spcPct val="20000"/>
              </a:spcBef>
              <a:spcAft>
                <a:spcPct val="0"/>
              </a:spcAft>
              <a:buClr>
                <a:srgbClr val="0F5494"/>
              </a:buClr>
              <a:buFont typeface="Arial" pitchFamily="34" charset="0"/>
              <a:buChar char="•"/>
              <a:defRPr sz="2400" i="0">
                <a:solidFill>
                  <a:srgbClr val="0F5494"/>
                </a:solidFill>
                <a:latin typeface="+mn-lt"/>
                <a:ea typeface="+mn-ea"/>
                <a:cs typeface="+mn-cs"/>
              </a:defRPr>
            </a:lvl1pPr>
            <a:lvl2pPr marL="742950" indent="-285750" algn="l" rtl="0" eaLnBrk="1" fontAlgn="base" hangingPunct="1">
              <a:spcBef>
                <a:spcPct val="20000"/>
              </a:spcBef>
              <a:spcAft>
                <a:spcPct val="0"/>
              </a:spcAft>
              <a:buClr>
                <a:srgbClr val="0F5494"/>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buClr>
                <a:srgbClr val="C00000"/>
              </a:buClr>
              <a:buFont typeface="Wingdings" pitchFamily="2" charset="2"/>
              <a:buChar char="§"/>
            </a:pPr>
            <a:r>
              <a:rPr lang="en-GB" sz="1600" dirty="0" smtClean="0">
                <a:solidFill>
                  <a:srgbClr val="C00000"/>
                </a:solidFill>
              </a:rPr>
              <a:t>Push: </a:t>
            </a:r>
            <a:r>
              <a:rPr lang="en-GB" sz="1200" dirty="0" smtClean="0">
                <a:solidFill>
                  <a:srgbClr val="C00000"/>
                </a:solidFill>
              </a:rPr>
              <a:t>Provider generates and sends file to receiver</a:t>
            </a:r>
          </a:p>
          <a:p>
            <a:pPr>
              <a:buClr>
                <a:srgbClr val="C00000"/>
              </a:buClr>
              <a:buFont typeface="Wingdings" pitchFamily="2" charset="2"/>
              <a:buChar char="§"/>
            </a:pPr>
            <a:r>
              <a:rPr lang="en-GB" sz="1600" dirty="0" smtClean="0">
                <a:solidFill>
                  <a:srgbClr val="C00000"/>
                </a:solidFill>
              </a:rPr>
              <a:t>Pull: </a:t>
            </a:r>
            <a:r>
              <a:rPr lang="en-GB" sz="1200" dirty="0" smtClean="0">
                <a:solidFill>
                  <a:srgbClr val="C00000"/>
                </a:solidFill>
              </a:rPr>
              <a:t>Provider opens web service to data</a:t>
            </a:r>
          </a:p>
          <a:p>
            <a:pPr>
              <a:buClr>
                <a:srgbClr val="C00000"/>
              </a:buClr>
              <a:buFont typeface="Wingdings" pitchFamily="2" charset="2"/>
              <a:buChar char="§"/>
            </a:pPr>
            <a:r>
              <a:rPr lang="en-GB" sz="1600" dirty="0" smtClean="0">
                <a:solidFill>
                  <a:srgbClr val="C00000"/>
                </a:solidFill>
              </a:rPr>
              <a:t>Hub: </a:t>
            </a:r>
            <a:r>
              <a:rPr lang="en-GB" sz="1200" dirty="0" smtClean="0">
                <a:solidFill>
                  <a:srgbClr val="C00000"/>
                </a:solidFill>
              </a:rPr>
              <a:t>Special case of pull: receiver downloads on end user request</a:t>
            </a:r>
          </a:p>
        </p:txBody>
      </p:sp>
      <p:sp>
        <p:nvSpPr>
          <p:cNvPr id="16" name="Title 4"/>
          <p:cNvSpPr>
            <a:spLocks noGrp="1"/>
          </p:cNvSpPr>
          <p:nvPr>
            <p:ph type="title"/>
          </p:nvPr>
        </p:nvSpPr>
        <p:spPr>
          <a:xfrm>
            <a:off x="2483768" y="188640"/>
            <a:ext cx="5328592" cy="736873"/>
          </a:xfrm>
        </p:spPr>
        <p:txBody>
          <a:bodyPr/>
          <a:lstStyle/>
          <a:p>
            <a:pPr>
              <a:defRPr/>
            </a:pPr>
            <a:r>
              <a:rPr lang="en-US" cap="all" dirty="0" smtClean="0">
                <a:solidFill>
                  <a:schemeClr val="accent5">
                    <a:lumMod val="25000"/>
                  </a:schemeClr>
                </a:solidFill>
              </a:rPr>
              <a:t>The SDMX Components</a:t>
            </a:r>
          </a:p>
        </p:txBody>
      </p:sp>
    </p:spTree>
    <p:extLst>
      <p:ext uri="{BB962C8B-B14F-4D97-AF65-F5344CB8AC3E}">
        <p14:creationId xmlns:p14="http://schemas.microsoft.com/office/powerpoint/2010/main" val="30713278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 4.44444E-6 L 0.33854 -0.35162 " pathEditMode="relative" rAng="0" ptsTypes="AA">
                                      <p:cBhvr>
                                        <p:cTn id="6" dur="1000" fill="hold"/>
                                        <p:tgtEl>
                                          <p:spTgt spid="2051"/>
                                        </p:tgtEl>
                                        <p:attrNameLst>
                                          <p:attrName>ppt_x</p:attrName>
                                          <p:attrName>ppt_y</p:attrName>
                                        </p:attrNameLst>
                                      </p:cBhvr>
                                      <p:rCtr x="16927" y="-17593"/>
                                    </p:animMotion>
                                  </p:childTnLst>
                                </p:cTn>
                              </p:par>
                              <p:par>
                                <p:cTn id="7" presetID="6" presetClass="emph" presetSubtype="0" fill="hold" nodeType="withEffect">
                                  <p:stCondLst>
                                    <p:cond delay="0"/>
                                  </p:stCondLst>
                                  <p:childTnLst>
                                    <p:animScale>
                                      <p:cBhvr>
                                        <p:cTn id="8" dur="1000" fill="hold"/>
                                        <p:tgtEl>
                                          <p:spTgt spid="2051"/>
                                        </p:tgtEl>
                                      </p:cBhvr>
                                      <p:by x="50000" y="50000"/>
                                    </p:animScale>
                                  </p:childTnLst>
                                </p:cTn>
                              </p:par>
                            </p:childTnLst>
                          </p:cTn>
                        </p:par>
                        <p:par>
                          <p:cTn id="9" fill="hold">
                            <p:stCondLst>
                              <p:cond delay="1000"/>
                            </p:stCondLst>
                            <p:childTnLst>
                              <p:par>
                                <p:cTn id="10" presetID="1"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3085148" y="2979896"/>
            <a:ext cx="4074160" cy="3465209"/>
            <a:chOff x="1147763" y="178118"/>
            <a:chExt cx="6846887" cy="586994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7763" y="1256983"/>
              <a:ext cx="6846887" cy="479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8083" y="178118"/>
              <a:ext cx="6789737" cy="111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Striped Right Arrow 6"/>
          <p:cNvSpPr/>
          <p:nvPr/>
        </p:nvSpPr>
        <p:spPr>
          <a:xfrm>
            <a:off x="2719388" y="1633538"/>
            <a:ext cx="3657600" cy="304800"/>
          </a:xfrm>
          <a:prstGeom prst="striped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en-US"/>
          </a:p>
        </p:txBody>
      </p:sp>
      <p:pic>
        <p:nvPicPr>
          <p:cNvPr id="9"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9138" y="1071563"/>
            <a:ext cx="1666875" cy="1724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6"/>
          <p:cNvPicPr>
            <a:picLocks noChangeAspect="1" noChangeArrowheads="1"/>
          </p:cNvPicPr>
          <p:nvPr/>
        </p:nvPicPr>
        <p:blipFill>
          <a:blip r:embed="rId6">
            <a:extLst>
              <a:ext uri="{28A0092B-C50C-407E-A947-70E740481C1C}">
                <a14:useLocalDpi xmlns:a14="http://schemas.microsoft.com/office/drawing/2010/main" val="0"/>
              </a:ext>
            </a:extLst>
          </a:blip>
          <a:srcRect r="68889" b="6410"/>
          <a:stretch>
            <a:fillRect/>
          </a:stretch>
        </p:blipFill>
        <p:spPr bwMode="auto">
          <a:xfrm>
            <a:off x="6553200" y="1497013"/>
            <a:ext cx="22209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Oval Callout 11"/>
          <p:cNvSpPr>
            <a:spLocks noChangeArrowheads="1"/>
          </p:cNvSpPr>
          <p:nvPr/>
        </p:nvSpPr>
        <p:spPr bwMode="auto">
          <a:xfrm>
            <a:off x="1655763" y="747713"/>
            <a:ext cx="1439862" cy="792162"/>
          </a:xfrm>
          <a:prstGeom prst="wedgeEllipseCallout">
            <a:avLst>
              <a:gd name="adj1" fmla="val -62861"/>
              <a:gd name="adj2" fmla="val 59250"/>
            </a:avLst>
          </a:prstGeom>
          <a:solidFill>
            <a:srgbClr val="FFFF00"/>
          </a:solidFill>
          <a:ln w="9525" algn="ctr">
            <a:solidFill>
              <a:schemeClr val="tx2"/>
            </a:solidFill>
            <a:round/>
            <a:headEnd/>
            <a:tailEnd/>
          </a:ln>
        </p:spPr>
        <p:txBody>
          <a:bodyPr wrap="none" lIns="90488" tIns="44450" rIns="90488" bIns="44450" anchor="ctr"/>
          <a:lstStyle/>
          <a:p>
            <a:pPr marL="352425" indent="-352425" algn="ctr" eaLnBrk="0" hangingPunct="0">
              <a:spcBef>
                <a:spcPct val="50000"/>
              </a:spcBef>
              <a:buFont typeface="Wingdings" pitchFamily="2" charset="2"/>
              <a:buNone/>
            </a:pPr>
            <a:r>
              <a:rPr lang="fr-BE" altLang="en-US"/>
              <a:t>Who?</a:t>
            </a:r>
          </a:p>
        </p:txBody>
      </p:sp>
      <p:sp>
        <p:nvSpPr>
          <p:cNvPr id="22537" name="Oval Callout 12"/>
          <p:cNvSpPr>
            <a:spLocks noChangeArrowheads="1"/>
          </p:cNvSpPr>
          <p:nvPr/>
        </p:nvSpPr>
        <p:spPr bwMode="auto">
          <a:xfrm>
            <a:off x="6628765" y="2689562"/>
            <a:ext cx="1439863" cy="792162"/>
          </a:xfrm>
          <a:prstGeom prst="wedgeEllipseCallout">
            <a:avLst>
              <a:gd name="adj1" fmla="val -62861"/>
              <a:gd name="adj2" fmla="val 59250"/>
            </a:avLst>
          </a:prstGeom>
          <a:solidFill>
            <a:srgbClr val="FFFF00"/>
          </a:solidFill>
          <a:ln w="9525" algn="ctr">
            <a:solidFill>
              <a:schemeClr val="tx2"/>
            </a:solidFill>
            <a:round/>
            <a:headEnd/>
            <a:tailEnd/>
          </a:ln>
        </p:spPr>
        <p:txBody>
          <a:bodyPr wrap="none" lIns="90488" tIns="44450" rIns="90488" bIns="44450" anchor="ctr"/>
          <a:lstStyle/>
          <a:p>
            <a:pPr marL="352425" indent="-352425" algn="ctr" eaLnBrk="0" hangingPunct="0">
              <a:spcBef>
                <a:spcPct val="50000"/>
              </a:spcBef>
              <a:buFont typeface="Wingdings" pitchFamily="2" charset="2"/>
              <a:buNone/>
            </a:pPr>
            <a:r>
              <a:rPr lang="fr-BE" altLang="en-US"/>
              <a:t>What?</a:t>
            </a:r>
          </a:p>
        </p:txBody>
      </p:sp>
      <p:sp>
        <p:nvSpPr>
          <p:cNvPr id="22538" name="Oval Callout 13"/>
          <p:cNvSpPr>
            <a:spLocks noChangeArrowheads="1"/>
          </p:cNvSpPr>
          <p:nvPr/>
        </p:nvSpPr>
        <p:spPr bwMode="auto">
          <a:xfrm>
            <a:off x="4356100" y="784225"/>
            <a:ext cx="1439863" cy="792163"/>
          </a:xfrm>
          <a:prstGeom prst="wedgeEllipseCallout">
            <a:avLst>
              <a:gd name="adj1" fmla="val -62861"/>
              <a:gd name="adj2" fmla="val 59250"/>
            </a:avLst>
          </a:prstGeom>
          <a:solidFill>
            <a:srgbClr val="FFFF00"/>
          </a:solidFill>
          <a:ln w="9525" algn="ctr">
            <a:solidFill>
              <a:schemeClr val="tx2"/>
            </a:solidFill>
            <a:round/>
            <a:headEnd/>
            <a:tailEnd/>
          </a:ln>
        </p:spPr>
        <p:txBody>
          <a:bodyPr wrap="none" lIns="90488" tIns="44450" rIns="90488" bIns="44450" anchor="ctr"/>
          <a:lstStyle/>
          <a:p>
            <a:pPr marL="352425" indent="-352425" algn="ctr" eaLnBrk="0" hangingPunct="0">
              <a:spcBef>
                <a:spcPct val="50000"/>
              </a:spcBef>
              <a:buFont typeface="Wingdings" pitchFamily="2" charset="2"/>
              <a:buNone/>
            </a:pPr>
            <a:r>
              <a:rPr lang="fr-BE" altLang="en-US"/>
              <a:t>When?</a:t>
            </a:r>
          </a:p>
        </p:txBody>
      </p:sp>
      <p:sp>
        <p:nvSpPr>
          <p:cNvPr id="22539" name="Oval Callout 14"/>
          <p:cNvSpPr>
            <a:spLocks noChangeArrowheads="1"/>
          </p:cNvSpPr>
          <p:nvPr/>
        </p:nvSpPr>
        <p:spPr bwMode="auto">
          <a:xfrm>
            <a:off x="7164388" y="639763"/>
            <a:ext cx="1439862" cy="792162"/>
          </a:xfrm>
          <a:prstGeom prst="wedgeEllipseCallout">
            <a:avLst>
              <a:gd name="adj1" fmla="val -62861"/>
              <a:gd name="adj2" fmla="val 59250"/>
            </a:avLst>
          </a:prstGeom>
          <a:solidFill>
            <a:srgbClr val="FFFF00"/>
          </a:solidFill>
          <a:ln w="9525" algn="ctr">
            <a:solidFill>
              <a:schemeClr val="tx2"/>
            </a:solidFill>
            <a:round/>
            <a:headEnd/>
            <a:tailEnd/>
          </a:ln>
        </p:spPr>
        <p:txBody>
          <a:bodyPr wrap="none" lIns="90488" tIns="44450" rIns="90488" bIns="44450" anchor="ctr"/>
          <a:lstStyle/>
          <a:p>
            <a:pPr marL="352425" indent="-352425" algn="ctr" eaLnBrk="0" hangingPunct="0">
              <a:spcBef>
                <a:spcPct val="50000"/>
              </a:spcBef>
              <a:buFont typeface="Wingdings" pitchFamily="2" charset="2"/>
              <a:buNone/>
            </a:pPr>
            <a:r>
              <a:rPr lang="fr-BE" altLang="en-US"/>
              <a:t>Who?</a:t>
            </a:r>
          </a:p>
        </p:txBody>
      </p:sp>
      <p:sp>
        <p:nvSpPr>
          <p:cNvPr id="22540" name="Oval Callout 15"/>
          <p:cNvSpPr>
            <a:spLocks noChangeArrowheads="1"/>
          </p:cNvSpPr>
          <p:nvPr/>
        </p:nvSpPr>
        <p:spPr bwMode="auto">
          <a:xfrm>
            <a:off x="629442" y="2739866"/>
            <a:ext cx="1441450" cy="792163"/>
          </a:xfrm>
          <a:prstGeom prst="wedgeEllipseCallout">
            <a:avLst>
              <a:gd name="adj1" fmla="val 22887"/>
              <a:gd name="adj2" fmla="val -69271"/>
            </a:avLst>
          </a:prstGeom>
          <a:solidFill>
            <a:srgbClr val="FFFF00"/>
          </a:solidFill>
          <a:ln w="9525" algn="ctr">
            <a:solidFill>
              <a:schemeClr val="tx2"/>
            </a:solidFill>
            <a:round/>
            <a:headEnd/>
            <a:tailEnd/>
          </a:ln>
        </p:spPr>
        <p:txBody>
          <a:bodyPr wrap="none" lIns="90488" tIns="44450" rIns="90488" bIns="44450" anchor="ctr"/>
          <a:lstStyle/>
          <a:p>
            <a:pPr marL="352425" indent="-352425" algn="ctr" eaLnBrk="0" hangingPunct="0">
              <a:spcBef>
                <a:spcPct val="50000"/>
              </a:spcBef>
              <a:buFont typeface="Wingdings" pitchFamily="2" charset="2"/>
              <a:buNone/>
            </a:pPr>
            <a:r>
              <a:rPr lang="fr-BE" altLang="en-US"/>
              <a:t>Where?</a:t>
            </a:r>
          </a:p>
        </p:txBody>
      </p:sp>
      <p:sp>
        <p:nvSpPr>
          <p:cNvPr id="22541" name="Oval Callout 16"/>
          <p:cNvSpPr>
            <a:spLocks noChangeArrowheads="1"/>
          </p:cNvSpPr>
          <p:nvPr/>
        </p:nvSpPr>
        <p:spPr bwMode="auto">
          <a:xfrm>
            <a:off x="2663825" y="1971675"/>
            <a:ext cx="1439863" cy="792163"/>
          </a:xfrm>
          <a:prstGeom prst="wedgeEllipseCallout">
            <a:avLst>
              <a:gd name="adj1" fmla="val 55181"/>
              <a:gd name="adj2" fmla="val -57819"/>
            </a:avLst>
          </a:prstGeom>
          <a:solidFill>
            <a:srgbClr val="FFFF00"/>
          </a:solidFill>
          <a:ln w="9525" algn="ctr">
            <a:solidFill>
              <a:schemeClr val="tx2"/>
            </a:solidFill>
            <a:round/>
            <a:headEnd/>
            <a:tailEnd/>
          </a:ln>
        </p:spPr>
        <p:txBody>
          <a:bodyPr wrap="none" lIns="90488" tIns="44450" rIns="90488" bIns="44450" anchor="ctr"/>
          <a:lstStyle/>
          <a:p>
            <a:pPr marL="352425" indent="-352425" algn="ctr" eaLnBrk="0" hangingPunct="0">
              <a:spcBef>
                <a:spcPct val="50000"/>
              </a:spcBef>
              <a:buFont typeface="Wingdings" pitchFamily="2" charset="2"/>
              <a:buNone/>
            </a:pPr>
            <a:r>
              <a:rPr lang="fr-BE" altLang="en-US"/>
              <a:t>How?</a:t>
            </a:r>
          </a:p>
        </p:txBody>
      </p:sp>
      <p:sp>
        <p:nvSpPr>
          <p:cNvPr id="21518" name="Title 5"/>
          <p:cNvSpPr>
            <a:spLocks noGrp="1"/>
          </p:cNvSpPr>
          <p:nvPr>
            <p:ph type="title"/>
          </p:nvPr>
        </p:nvSpPr>
        <p:spPr/>
        <p:txBody>
          <a:bodyPr/>
          <a:lstStyle/>
          <a:p>
            <a:pPr algn="ctr"/>
            <a:r>
              <a:rPr lang="en-GB" altLang="en-US" dirty="0" smtClean="0"/>
              <a:t>Describing the data exchange</a:t>
            </a:r>
          </a:p>
        </p:txBody>
      </p:sp>
    </p:spTree>
    <p:extLst>
      <p:ext uri="{BB962C8B-B14F-4D97-AF65-F5344CB8AC3E}">
        <p14:creationId xmlns:p14="http://schemas.microsoft.com/office/powerpoint/2010/main" val="1789957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2062" y="4289412"/>
            <a:ext cx="4144611" cy="18390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0"/>
          </p:nvPr>
        </p:nvSpPr>
        <p:spPr>
          <a:xfrm>
            <a:off x="0" y="6323013"/>
            <a:ext cx="531813" cy="365125"/>
          </a:xfrm>
        </p:spPr>
        <p:txBody>
          <a:bodyPr/>
          <a:lstStyle/>
          <a:p>
            <a:pPr>
              <a:defRPr/>
            </a:pPr>
            <a:fld id="{9EDBF925-BFE7-49A4-8C81-A74AF98D65EF}" type="slidenum">
              <a:rPr lang="fr-BE"/>
              <a:pPr>
                <a:defRPr/>
              </a:pPr>
              <a:t>14</a:t>
            </a:fld>
            <a:endParaRPr lang="fr-BE" dirty="0"/>
          </a:p>
        </p:txBody>
      </p:sp>
      <p:sp>
        <p:nvSpPr>
          <p:cNvPr id="9" name="Rounded Rectangle 8"/>
          <p:cNvSpPr/>
          <p:nvPr/>
        </p:nvSpPr>
        <p:spPr>
          <a:xfrm>
            <a:off x="380011" y="1059541"/>
            <a:ext cx="1947553" cy="757383"/>
          </a:xfrm>
          <a:prstGeom prst="roundRect">
            <a:avLst/>
          </a:prstGeom>
          <a:solidFill>
            <a:srgbClr val="00B0F0"/>
          </a:solidFill>
          <a:ln w="38100">
            <a:solidFill>
              <a:srgbClr val="FF0000"/>
            </a:solidFill>
          </a:ln>
        </p:spPr>
        <p:style>
          <a:lnRef idx="0">
            <a:schemeClr val="accent1"/>
          </a:lnRef>
          <a:fillRef idx="3">
            <a:schemeClr val="accent1"/>
          </a:fillRef>
          <a:effectRef idx="3">
            <a:schemeClr val="accent1"/>
          </a:effectRef>
          <a:fontRef idx="minor">
            <a:schemeClr val="lt1"/>
          </a:fontRef>
        </p:style>
        <p:txBody>
          <a:bodyPr rtlCol="0" anchor="ctr"/>
          <a:lstStyle/>
          <a:p>
            <a:pPr algn="ctr" defTabSz="457200" fontAlgn="auto">
              <a:spcBef>
                <a:spcPts val="0"/>
              </a:spcBef>
              <a:spcAft>
                <a:spcPts val="0"/>
              </a:spcAft>
            </a:pPr>
            <a:r>
              <a:rPr lang="fr-BE" sz="2000" b="0" dirty="0" smtClean="0"/>
              <a:t>Provision agreement</a:t>
            </a:r>
            <a:endParaRPr lang="fr-BE" sz="2000" b="0" dirty="0"/>
          </a:p>
        </p:txBody>
      </p:sp>
      <p:sp>
        <p:nvSpPr>
          <p:cNvPr id="11" name="Rounded Rectangle 10"/>
          <p:cNvSpPr/>
          <p:nvPr/>
        </p:nvSpPr>
        <p:spPr>
          <a:xfrm>
            <a:off x="1163798" y="2912097"/>
            <a:ext cx="1947553" cy="626754"/>
          </a:xfrm>
          <a:prstGeom prst="roundRect">
            <a:avLst/>
          </a:prstGeom>
          <a:solidFill>
            <a:srgbClr val="00B0F0"/>
          </a:solidFill>
          <a:ln w="38100">
            <a:solidFill>
              <a:srgbClr val="FF0000"/>
            </a:solidFill>
          </a:ln>
        </p:spPr>
        <p:style>
          <a:lnRef idx="0">
            <a:schemeClr val="accent1"/>
          </a:lnRef>
          <a:fillRef idx="3">
            <a:schemeClr val="accent1"/>
          </a:fillRef>
          <a:effectRef idx="3">
            <a:schemeClr val="accent1"/>
          </a:effectRef>
          <a:fontRef idx="minor">
            <a:schemeClr val="lt1"/>
          </a:fontRef>
        </p:style>
        <p:txBody>
          <a:bodyPr rtlCol="0" anchor="ctr"/>
          <a:lstStyle/>
          <a:p>
            <a:pPr algn="ctr" defTabSz="457200" fontAlgn="auto">
              <a:spcBef>
                <a:spcPts val="0"/>
              </a:spcBef>
              <a:spcAft>
                <a:spcPts val="0"/>
              </a:spcAft>
            </a:pPr>
            <a:r>
              <a:rPr lang="fr-BE" sz="2000" b="0" dirty="0" smtClean="0"/>
              <a:t>Dataflows</a:t>
            </a:r>
            <a:endParaRPr lang="fr-BE" sz="2000" b="0" dirty="0"/>
          </a:p>
        </p:txBody>
      </p:sp>
      <p:sp>
        <p:nvSpPr>
          <p:cNvPr id="12" name="Rounded Rectangle 11"/>
          <p:cNvSpPr/>
          <p:nvPr/>
        </p:nvSpPr>
        <p:spPr>
          <a:xfrm>
            <a:off x="2351331" y="4788393"/>
            <a:ext cx="1947553" cy="828635"/>
          </a:xfrm>
          <a:prstGeom prst="roundRect">
            <a:avLst/>
          </a:prstGeom>
          <a:solidFill>
            <a:srgbClr val="00B0F0"/>
          </a:solidFill>
          <a:ln w="38100">
            <a:solidFill>
              <a:srgbClr val="FF0000"/>
            </a:solidFill>
          </a:ln>
        </p:spPr>
        <p:style>
          <a:lnRef idx="0">
            <a:schemeClr val="accent1"/>
          </a:lnRef>
          <a:fillRef idx="3">
            <a:schemeClr val="accent1"/>
          </a:fillRef>
          <a:effectRef idx="3">
            <a:schemeClr val="accent1"/>
          </a:effectRef>
          <a:fontRef idx="minor">
            <a:schemeClr val="lt1"/>
          </a:fontRef>
        </p:style>
        <p:txBody>
          <a:bodyPr rtlCol="0" anchor="ctr"/>
          <a:lstStyle/>
          <a:p>
            <a:pPr algn="ctr" defTabSz="457200" fontAlgn="auto">
              <a:spcBef>
                <a:spcPts val="0"/>
              </a:spcBef>
              <a:spcAft>
                <a:spcPts val="0"/>
              </a:spcAft>
            </a:pPr>
            <a:r>
              <a:rPr lang="fr-BE" sz="2000" b="0" dirty="0" smtClean="0"/>
              <a:t>Data Structure</a:t>
            </a:r>
            <a:endParaRPr lang="fr-BE" sz="2000" b="0" dirty="0"/>
          </a:p>
        </p:txBody>
      </p:sp>
      <p:sp>
        <p:nvSpPr>
          <p:cNvPr id="13" name="Striped Right Arrow 12"/>
          <p:cNvSpPr/>
          <p:nvPr/>
        </p:nvSpPr>
        <p:spPr>
          <a:xfrm>
            <a:off x="4625252" y="1507733"/>
            <a:ext cx="1751735" cy="414153"/>
          </a:xfrm>
          <a:prstGeom prst="striped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en-US"/>
          </a:p>
        </p:txBody>
      </p:sp>
      <p:pic>
        <p:nvPicPr>
          <p:cNvPr id="14"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9268" y="1071564"/>
            <a:ext cx="1191402" cy="12322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6"/>
          <p:cNvPicPr>
            <a:picLocks noChangeAspect="1" noChangeArrowheads="1"/>
          </p:cNvPicPr>
          <p:nvPr/>
        </p:nvPicPr>
        <p:blipFill>
          <a:blip r:embed="rId5">
            <a:extLst>
              <a:ext uri="{28A0092B-C50C-407E-A947-70E740481C1C}">
                <a14:useLocalDpi xmlns:a14="http://schemas.microsoft.com/office/drawing/2010/main" val="0"/>
              </a:ext>
            </a:extLst>
          </a:blip>
          <a:srcRect r="68889" b="6410"/>
          <a:stretch>
            <a:fillRect/>
          </a:stretch>
        </p:blipFill>
        <p:spPr bwMode="auto">
          <a:xfrm>
            <a:off x="6711697" y="1507733"/>
            <a:ext cx="1587403" cy="414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Callout 11"/>
          <p:cNvSpPr>
            <a:spLocks noChangeArrowheads="1"/>
          </p:cNvSpPr>
          <p:nvPr/>
        </p:nvSpPr>
        <p:spPr bwMode="auto">
          <a:xfrm>
            <a:off x="4549126" y="792052"/>
            <a:ext cx="2461507" cy="559023"/>
          </a:xfrm>
          <a:prstGeom prst="wedgeEllipseCallout">
            <a:avLst>
              <a:gd name="adj1" fmla="val -62861"/>
              <a:gd name="adj2" fmla="val 59250"/>
            </a:avLst>
          </a:prstGeom>
          <a:solidFill>
            <a:srgbClr val="FFFF00"/>
          </a:solidFill>
          <a:ln w="9525" algn="ctr">
            <a:solidFill>
              <a:schemeClr val="tx2"/>
            </a:solidFill>
            <a:round/>
            <a:headEnd/>
            <a:tailEnd/>
          </a:ln>
        </p:spPr>
        <p:txBody>
          <a:bodyPr wrap="none" lIns="90488" tIns="44450" rIns="90488" bIns="44450" anchor="ctr">
            <a:spAutoFit/>
          </a:bodyPr>
          <a:lstStyle/>
          <a:p>
            <a:pPr marL="352425" indent="-352425" algn="ctr" eaLnBrk="0" hangingPunct="0">
              <a:spcBef>
                <a:spcPct val="50000"/>
              </a:spcBef>
              <a:buFont typeface="Wingdings" pitchFamily="2" charset="2"/>
              <a:buNone/>
            </a:pPr>
            <a:r>
              <a:rPr lang="fr-BE" altLang="en-US" dirty="0" smtClean="0"/>
              <a:t>Data Provider</a:t>
            </a:r>
            <a:endParaRPr lang="fr-BE" altLang="en-US" dirty="0"/>
          </a:p>
        </p:txBody>
      </p:sp>
      <p:sp>
        <p:nvSpPr>
          <p:cNvPr id="17" name="Rounded Rectangle 16"/>
          <p:cNvSpPr/>
          <p:nvPr/>
        </p:nvSpPr>
        <p:spPr>
          <a:xfrm>
            <a:off x="1316198" y="3064497"/>
            <a:ext cx="1947553" cy="626754"/>
          </a:xfrm>
          <a:prstGeom prst="roundRect">
            <a:avLst/>
          </a:prstGeom>
          <a:solidFill>
            <a:srgbClr val="00B0F0"/>
          </a:solidFill>
          <a:ln w="38100">
            <a:solidFill>
              <a:srgbClr val="FF0000"/>
            </a:solidFill>
          </a:ln>
        </p:spPr>
        <p:style>
          <a:lnRef idx="0">
            <a:schemeClr val="accent1"/>
          </a:lnRef>
          <a:fillRef idx="3">
            <a:schemeClr val="accent1"/>
          </a:fillRef>
          <a:effectRef idx="3">
            <a:schemeClr val="accent1"/>
          </a:effectRef>
          <a:fontRef idx="minor">
            <a:schemeClr val="lt1"/>
          </a:fontRef>
        </p:style>
        <p:txBody>
          <a:bodyPr rtlCol="0" anchor="ctr"/>
          <a:lstStyle/>
          <a:p>
            <a:pPr algn="ctr" defTabSz="457200" fontAlgn="auto">
              <a:spcBef>
                <a:spcPts val="0"/>
              </a:spcBef>
              <a:spcAft>
                <a:spcPts val="0"/>
              </a:spcAft>
            </a:pPr>
            <a:r>
              <a:rPr lang="fr-BE" sz="2000" b="0" dirty="0" smtClean="0"/>
              <a:t>Dataflows</a:t>
            </a:r>
            <a:endParaRPr lang="fr-BE" sz="2000" b="0" dirty="0"/>
          </a:p>
        </p:txBody>
      </p:sp>
      <p:sp>
        <p:nvSpPr>
          <p:cNvPr id="18" name="Rounded Rectangle 17"/>
          <p:cNvSpPr/>
          <p:nvPr/>
        </p:nvSpPr>
        <p:spPr>
          <a:xfrm>
            <a:off x="1468598" y="3216897"/>
            <a:ext cx="1947553" cy="626754"/>
          </a:xfrm>
          <a:prstGeom prst="roundRect">
            <a:avLst/>
          </a:prstGeom>
          <a:solidFill>
            <a:srgbClr val="00B0F0"/>
          </a:solidFill>
          <a:ln w="38100">
            <a:solidFill>
              <a:srgbClr val="FF0000"/>
            </a:solidFill>
          </a:ln>
        </p:spPr>
        <p:style>
          <a:lnRef idx="0">
            <a:schemeClr val="accent1"/>
          </a:lnRef>
          <a:fillRef idx="3">
            <a:schemeClr val="accent1"/>
          </a:fillRef>
          <a:effectRef idx="3">
            <a:schemeClr val="accent1"/>
          </a:effectRef>
          <a:fontRef idx="minor">
            <a:schemeClr val="lt1"/>
          </a:fontRef>
        </p:style>
        <p:txBody>
          <a:bodyPr rtlCol="0" anchor="ctr"/>
          <a:lstStyle/>
          <a:p>
            <a:pPr algn="ctr" defTabSz="457200" fontAlgn="auto">
              <a:spcBef>
                <a:spcPts val="0"/>
              </a:spcBef>
              <a:spcAft>
                <a:spcPts val="0"/>
              </a:spcAft>
            </a:pPr>
            <a:r>
              <a:rPr lang="fr-BE" sz="2000" b="0" dirty="0" smtClean="0"/>
              <a:t>Dataflows</a:t>
            </a:r>
            <a:endParaRPr lang="fr-BE" sz="2000" b="0" dirty="0"/>
          </a:p>
        </p:txBody>
      </p:sp>
      <p:sp>
        <p:nvSpPr>
          <p:cNvPr id="19" name="Striped Right Arrow 18"/>
          <p:cNvSpPr/>
          <p:nvPr/>
        </p:nvSpPr>
        <p:spPr>
          <a:xfrm>
            <a:off x="4625252" y="2943241"/>
            <a:ext cx="1751735" cy="414153"/>
          </a:xfrm>
          <a:prstGeom prst="striped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en-US" sz="1400" dirty="0" smtClean="0"/>
              <a:t>Table 0101</a:t>
            </a:r>
            <a:endParaRPr lang="en-US" sz="1400" dirty="0"/>
          </a:p>
        </p:txBody>
      </p:sp>
      <p:sp>
        <p:nvSpPr>
          <p:cNvPr id="20" name="Striped Right Arrow 19"/>
          <p:cNvSpPr/>
          <p:nvPr/>
        </p:nvSpPr>
        <p:spPr>
          <a:xfrm>
            <a:off x="4813277" y="3178766"/>
            <a:ext cx="1751735" cy="414153"/>
          </a:xfrm>
          <a:prstGeom prst="striped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pPr>
            <a:r>
              <a:rPr lang="en-US" sz="1400" dirty="0"/>
              <a:t>Table </a:t>
            </a:r>
            <a:r>
              <a:rPr lang="en-US" sz="1400" dirty="0" smtClean="0"/>
              <a:t>0102</a:t>
            </a:r>
            <a:endParaRPr lang="en-US" sz="1400" dirty="0"/>
          </a:p>
        </p:txBody>
      </p:sp>
      <p:sp>
        <p:nvSpPr>
          <p:cNvPr id="21" name="Striped Right Arrow 20"/>
          <p:cNvSpPr/>
          <p:nvPr/>
        </p:nvSpPr>
        <p:spPr>
          <a:xfrm>
            <a:off x="5013177" y="3426166"/>
            <a:ext cx="1751735" cy="414153"/>
          </a:xfrm>
          <a:prstGeom prst="striped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pPr>
            <a:r>
              <a:rPr lang="en-US" sz="1400" dirty="0"/>
              <a:t>Table </a:t>
            </a:r>
            <a:r>
              <a:rPr lang="en-US" sz="1400" dirty="0" smtClean="0"/>
              <a:t>0103</a:t>
            </a:r>
            <a:endParaRPr lang="en-US" sz="1400" dirty="0"/>
          </a:p>
        </p:txBody>
      </p:sp>
      <p:sp>
        <p:nvSpPr>
          <p:cNvPr id="24" name="Oval Callout 11"/>
          <p:cNvSpPr>
            <a:spLocks noChangeArrowheads="1"/>
          </p:cNvSpPr>
          <p:nvPr/>
        </p:nvSpPr>
        <p:spPr bwMode="auto">
          <a:xfrm>
            <a:off x="5856094" y="2384218"/>
            <a:ext cx="3083647" cy="559023"/>
          </a:xfrm>
          <a:prstGeom prst="wedgeEllipseCallout">
            <a:avLst>
              <a:gd name="adj1" fmla="val -62861"/>
              <a:gd name="adj2" fmla="val 59250"/>
            </a:avLst>
          </a:prstGeom>
          <a:solidFill>
            <a:srgbClr val="FFFF00"/>
          </a:solidFill>
          <a:ln w="9525" algn="ctr">
            <a:solidFill>
              <a:schemeClr val="tx2"/>
            </a:solidFill>
            <a:round/>
            <a:headEnd/>
            <a:tailEnd/>
          </a:ln>
        </p:spPr>
        <p:txBody>
          <a:bodyPr wrap="none" lIns="90488" tIns="44450" rIns="90488" bIns="44450" anchor="ctr">
            <a:spAutoFit/>
          </a:bodyPr>
          <a:lstStyle/>
          <a:p>
            <a:pPr marL="352425" indent="-352425" algn="ctr" eaLnBrk="0" hangingPunct="0">
              <a:spcBef>
                <a:spcPct val="50000"/>
              </a:spcBef>
              <a:buFont typeface="Wingdings" pitchFamily="2" charset="2"/>
              <a:buNone/>
            </a:pPr>
            <a:r>
              <a:rPr lang="fr-BE" altLang="en-US" dirty="0" err="1" smtClean="0"/>
              <a:t>Definition</a:t>
            </a:r>
            <a:r>
              <a:rPr lang="fr-BE" altLang="en-US" dirty="0" smtClean="0"/>
              <a:t> of </a:t>
            </a:r>
            <a:r>
              <a:rPr lang="fr-BE" altLang="en-US" dirty="0" err="1" smtClean="0"/>
              <a:t>flows</a:t>
            </a:r>
            <a:endParaRPr lang="fr-BE" altLang="en-US" dirty="0"/>
          </a:p>
        </p:txBody>
      </p:sp>
      <p:sp>
        <p:nvSpPr>
          <p:cNvPr id="25" name="Oval Callout 11"/>
          <p:cNvSpPr>
            <a:spLocks noChangeArrowheads="1"/>
          </p:cNvSpPr>
          <p:nvPr/>
        </p:nvSpPr>
        <p:spPr bwMode="auto">
          <a:xfrm>
            <a:off x="4350505" y="4009901"/>
            <a:ext cx="4722396" cy="559023"/>
          </a:xfrm>
          <a:prstGeom prst="wedgeEllipseCallout">
            <a:avLst>
              <a:gd name="adj1" fmla="val 10607"/>
              <a:gd name="adj2" fmla="val 122979"/>
            </a:avLst>
          </a:prstGeom>
          <a:solidFill>
            <a:srgbClr val="FFFF00"/>
          </a:solidFill>
          <a:ln w="9525" algn="ctr">
            <a:solidFill>
              <a:schemeClr val="tx2"/>
            </a:solidFill>
            <a:round/>
            <a:headEnd/>
            <a:tailEnd/>
          </a:ln>
        </p:spPr>
        <p:txBody>
          <a:bodyPr wrap="none" lIns="90488" tIns="44450" rIns="90488" bIns="44450" anchor="ctr">
            <a:spAutoFit/>
          </a:bodyPr>
          <a:lstStyle/>
          <a:p>
            <a:pPr marL="352425" indent="-352425" algn="ctr" eaLnBrk="0" hangingPunct="0">
              <a:spcBef>
                <a:spcPct val="50000"/>
              </a:spcBef>
              <a:buFont typeface="Wingdings" pitchFamily="2" charset="2"/>
              <a:buNone/>
            </a:pPr>
            <a:r>
              <a:rPr lang="fr-BE" altLang="en-US" dirty="0" err="1" smtClean="0"/>
              <a:t>Definition</a:t>
            </a:r>
            <a:r>
              <a:rPr lang="fr-BE" altLang="en-US" dirty="0" smtClean="0"/>
              <a:t> of table structures</a:t>
            </a:r>
            <a:endParaRPr lang="fr-BE" altLang="en-US" dirty="0"/>
          </a:p>
        </p:txBody>
      </p:sp>
      <p:cxnSp>
        <p:nvCxnSpPr>
          <p:cNvPr id="3" name="Elbow Connector 2"/>
          <p:cNvCxnSpPr>
            <a:stCxn id="9" idx="2"/>
            <a:endCxn id="11" idx="0"/>
          </p:cNvCxnSpPr>
          <p:nvPr/>
        </p:nvCxnSpPr>
        <p:spPr bwMode="auto">
          <a:xfrm rot="16200000" flipH="1">
            <a:off x="1198095" y="1972616"/>
            <a:ext cx="1095173" cy="783787"/>
          </a:xfrm>
          <a:prstGeom prst="bentConnector3">
            <a:avLst>
              <a:gd name="adj1" fmla="val 50000"/>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Elbow Connector 28"/>
          <p:cNvCxnSpPr>
            <a:endCxn id="12" idx="0"/>
          </p:cNvCxnSpPr>
          <p:nvPr/>
        </p:nvCxnSpPr>
        <p:spPr bwMode="auto">
          <a:xfrm rot="16200000" flipH="1">
            <a:off x="2411372" y="3874656"/>
            <a:ext cx="944739" cy="882733"/>
          </a:xfrm>
          <a:prstGeom prst="bentConnector3">
            <a:avLst>
              <a:gd name="adj1" fmla="val 50000"/>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ounded Rectangle 31"/>
          <p:cNvSpPr/>
          <p:nvPr/>
        </p:nvSpPr>
        <p:spPr>
          <a:xfrm>
            <a:off x="2503731" y="4940793"/>
            <a:ext cx="1947553" cy="828635"/>
          </a:xfrm>
          <a:prstGeom prst="roundRect">
            <a:avLst/>
          </a:prstGeom>
          <a:solidFill>
            <a:srgbClr val="00B0F0"/>
          </a:solidFill>
          <a:ln w="38100">
            <a:solidFill>
              <a:srgbClr val="FF0000"/>
            </a:solidFill>
          </a:ln>
        </p:spPr>
        <p:style>
          <a:lnRef idx="0">
            <a:schemeClr val="accent1"/>
          </a:lnRef>
          <a:fillRef idx="3">
            <a:schemeClr val="accent1"/>
          </a:fillRef>
          <a:effectRef idx="3">
            <a:schemeClr val="accent1"/>
          </a:effectRef>
          <a:fontRef idx="minor">
            <a:schemeClr val="lt1"/>
          </a:fontRef>
        </p:style>
        <p:txBody>
          <a:bodyPr rtlCol="0" anchor="ctr"/>
          <a:lstStyle/>
          <a:p>
            <a:pPr algn="ctr" defTabSz="457200" fontAlgn="auto">
              <a:spcBef>
                <a:spcPts val="0"/>
              </a:spcBef>
              <a:spcAft>
                <a:spcPts val="0"/>
              </a:spcAft>
            </a:pPr>
            <a:r>
              <a:rPr lang="fr-BE" sz="2000" b="0" dirty="0" smtClean="0"/>
              <a:t>Data Structure</a:t>
            </a:r>
            <a:endParaRPr lang="fr-BE" sz="2000" b="0" dirty="0"/>
          </a:p>
        </p:txBody>
      </p:sp>
      <p:sp>
        <p:nvSpPr>
          <p:cNvPr id="33" name="Rounded Rectangle 32"/>
          <p:cNvSpPr/>
          <p:nvPr/>
        </p:nvSpPr>
        <p:spPr>
          <a:xfrm>
            <a:off x="2656131" y="5093193"/>
            <a:ext cx="1947553" cy="828635"/>
          </a:xfrm>
          <a:prstGeom prst="roundRect">
            <a:avLst/>
          </a:prstGeom>
          <a:solidFill>
            <a:srgbClr val="00B0F0"/>
          </a:solidFill>
          <a:ln w="38100">
            <a:solidFill>
              <a:srgbClr val="FF0000"/>
            </a:solidFill>
          </a:ln>
        </p:spPr>
        <p:style>
          <a:lnRef idx="0">
            <a:schemeClr val="accent1"/>
          </a:lnRef>
          <a:fillRef idx="3">
            <a:schemeClr val="accent1"/>
          </a:fillRef>
          <a:effectRef idx="3">
            <a:schemeClr val="accent1"/>
          </a:effectRef>
          <a:fontRef idx="minor">
            <a:schemeClr val="lt1"/>
          </a:fontRef>
        </p:style>
        <p:txBody>
          <a:bodyPr rtlCol="0" anchor="ctr"/>
          <a:lstStyle/>
          <a:p>
            <a:pPr algn="ctr" defTabSz="457200" fontAlgn="auto">
              <a:spcBef>
                <a:spcPts val="0"/>
              </a:spcBef>
              <a:spcAft>
                <a:spcPts val="0"/>
              </a:spcAft>
            </a:pPr>
            <a:r>
              <a:rPr lang="fr-BE" sz="2000" b="0" dirty="0" smtClean="0"/>
              <a:t>Data Structure</a:t>
            </a:r>
            <a:endParaRPr lang="fr-BE" sz="2000" b="0" dirty="0"/>
          </a:p>
        </p:txBody>
      </p:sp>
    </p:spTree>
    <p:extLst>
      <p:ext uri="{BB962C8B-B14F-4D97-AF65-F5344CB8AC3E}">
        <p14:creationId xmlns:p14="http://schemas.microsoft.com/office/powerpoint/2010/main" val="1675329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1000"/>
                                        <p:tgtEl>
                                          <p:spTgt spid="1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500"/>
                            </p:stCondLst>
                            <p:childTnLst>
                              <p:par>
                                <p:cTn id="13" presetID="4"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ox(in)">
                                      <p:cBhvr>
                                        <p:cTn id="15" dur="500"/>
                                        <p:tgtEl>
                                          <p:spTgt spid="15"/>
                                        </p:tgtEl>
                                      </p:cBhvr>
                                    </p:animEffect>
                                  </p:childTnLst>
                                </p:cTn>
                              </p:par>
                            </p:childTnLst>
                          </p:cTn>
                        </p:par>
                        <p:par>
                          <p:cTn id="16" fill="hold">
                            <p:stCondLst>
                              <p:cond delay="2000"/>
                            </p:stCondLst>
                            <p:childTnLst>
                              <p:par>
                                <p:cTn id="17" presetID="4"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ox(in)">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par>
                          <p:cTn id="33" fill="hold">
                            <p:stCondLst>
                              <p:cond delay="1500"/>
                            </p:stCondLst>
                            <p:childTnLst>
                              <p:par>
                                <p:cTn id="34" presetID="4" presetClass="entr" presetSubtype="16"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ox(in)">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box(in)">
                                      <p:cBhvr>
                                        <p:cTn id="41" dur="500"/>
                                        <p:tgtEl>
                                          <p:spTgt spid="25"/>
                                        </p:tgtEl>
                                      </p:cBhvr>
                                    </p:animEffect>
                                  </p:childTnLst>
                                </p:cTn>
                              </p:par>
                              <p:par>
                                <p:cTn id="42" presetID="1" presetClass="entr" presetSubtype="0"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813" name="Title 3"/>
          <p:cNvSpPr>
            <a:spLocks noGrp="1"/>
          </p:cNvSpPr>
          <p:nvPr>
            <p:ph type="title"/>
          </p:nvPr>
        </p:nvSpPr>
        <p:spPr>
          <a:xfrm>
            <a:off x="256148" y="-67235"/>
            <a:ext cx="8509000" cy="620713"/>
          </a:xfrm>
        </p:spPr>
        <p:txBody>
          <a:bodyPr/>
          <a:lstStyle/>
          <a:p>
            <a:pPr algn="ctr"/>
            <a:r>
              <a:rPr lang="en-GB" altLang="en-US" sz="2400" dirty="0" smtClean="0"/>
              <a:t>DERIVING A DATA STRUCTURE FROM A TABLE</a:t>
            </a:r>
          </a:p>
        </p:txBody>
      </p: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449" y="4650640"/>
            <a:ext cx="6944360" cy="462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449" y="1393632"/>
            <a:ext cx="6944360" cy="31003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Rounded Rectangular Callout 29"/>
          <p:cNvSpPr>
            <a:spLocks noChangeArrowheads="1"/>
          </p:cNvSpPr>
          <p:nvPr/>
        </p:nvSpPr>
        <p:spPr bwMode="auto">
          <a:xfrm>
            <a:off x="3716822" y="960379"/>
            <a:ext cx="953742" cy="323850"/>
          </a:xfrm>
          <a:prstGeom prst="wedgeRoundRectCallout">
            <a:avLst>
              <a:gd name="adj1" fmla="val 23972"/>
              <a:gd name="adj2" fmla="val 115255"/>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ea typeface="ＭＳ Ｐゴシック" pitchFamily="34" charset="-128"/>
              </a:rPr>
              <a:t>FREQ</a:t>
            </a:r>
            <a:endParaRPr lang="en-US" altLang="en-US" sz="1400" b="1" dirty="0">
              <a:solidFill>
                <a:srgbClr val="000000"/>
              </a:solidFill>
              <a:ea typeface="ＭＳ Ｐゴシック" pitchFamily="34" charset="-128"/>
            </a:endParaRPr>
          </a:p>
        </p:txBody>
      </p:sp>
      <p:sp>
        <p:nvSpPr>
          <p:cNvPr id="31" name="Rounded Rectangular Callout 30"/>
          <p:cNvSpPr/>
          <p:nvPr/>
        </p:nvSpPr>
        <p:spPr>
          <a:xfrm>
            <a:off x="6933319" y="4157450"/>
            <a:ext cx="1626980" cy="336550"/>
          </a:xfrm>
          <a:prstGeom prst="wedgeRoundRectCallout">
            <a:avLst>
              <a:gd name="adj1" fmla="val -91108"/>
              <a:gd name="adj2" fmla="val 99427"/>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sz="1400" b="1" dirty="0">
                <a:solidFill>
                  <a:srgbClr val="000000"/>
                </a:solidFill>
                <a:latin typeface="Arial" pitchFamily="34" charset="0"/>
                <a:ea typeface="ＭＳ Ｐゴシック" pitchFamily="34" charset="-128"/>
              </a:rPr>
              <a:t>ADJUSTMENT</a:t>
            </a:r>
            <a:endParaRPr lang="en-US" sz="1400" b="1" dirty="0">
              <a:solidFill>
                <a:srgbClr val="000000"/>
              </a:solidFill>
              <a:latin typeface="Arial" pitchFamily="34" charset="0"/>
              <a:ea typeface="ＭＳ Ｐゴシック" pitchFamily="34" charset="-128"/>
            </a:endParaRPr>
          </a:p>
        </p:txBody>
      </p:sp>
      <p:sp>
        <p:nvSpPr>
          <p:cNvPr id="32" name="Rounded Rectangular Callout 31"/>
          <p:cNvSpPr/>
          <p:nvPr/>
        </p:nvSpPr>
        <p:spPr>
          <a:xfrm>
            <a:off x="338740" y="2278804"/>
            <a:ext cx="647700" cy="285750"/>
          </a:xfrm>
          <a:prstGeom prst="wedgeRoundRectCallout">
            <a:avLst>
              <a:gd name="adj1" fmla="val 89914"/>
              <a:gd name="adj2" fmla="val 10319"/>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sz="1400" b="1" dirty="0">
                <a:solidFill>
                  <a:srgbClr val="000000"/>
                </a:solidFill>
                <a:latin typeface="Arial" pitchFamily="34" charset="0"/>
                <a:ea typeface="ＭＳ Ｐゴシック" pitchFamily="34" charset="-128"/>
              </a:rPr>
              <a:t>STO</a:t>
            </a:r>
            <a:endParaRPr lang="en-US" sz="1400" b="1" dirty="0">
              <a:solidFill>
                <a:srgbClr val="000000"/>
              </a:solidFill>
              <a:latin typeface="Arial" pitchFamily="34" charset="0"/>
              <a:ea typeface="ＭＳ Ｐゴシック" pitchFamily="34" charset="-128"/>
            </a:endParaRPr>
          </a:p>
        </p:txBody>
      </p:sp>
      <p:sp>
        <p:nvSpPr>
          <p:cNvPr id="33" name="Rounded Rectangular Callout 122"/>
          <p:cNvSpPr>
            <a:spLocks noChangeArrowheads="1"/>
          </p:cNvSpPr>
          <p:nvPr/>
        </p:nvSpPr>
        <p:spPr bwMode="auto">
          <a:xfrm>
            <a:off x="6932836" y="2514044"/>
            <a:ext cx="1076124" cy="327922"/>
          </a:xfrm>
          <a:prstGeom prst="wedgeRoundRectCallout">
            <a:avLst>
              <a:gd name="adj1" fmla="val -78764"/>
              <a:gd name="adj2" fmla="val -104095"/>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latin typeface="Arial" pitchFamily="34" charset="0"/>
                <a:ea typeface="ＭＳ Ｐゴシック" pitchFamily="34" charset="-128"/>
              </a:rPr>
              <a:t>PRICES</a:t>
            </a:r>
            <a:endParaRPr lang="en-US" altLang="en-US" sz="1400" b="1" dirty="0">
              <a:solidFill>
                <a:srgbClr val="000000"/>
              </a:solidFill>
              <a:latin typeface="Arial" pitchFamily="34" charset="0"/>
              <a:ea typeface="ＭＳ Ｐゴシック" pitchFamily="34" charset="-128"/>
            </a:endParaRPr>
          </a:p>
        </p:txBody>
      </p:sp>
      <p:sp>
        <p:nvSpPr>
          <p:cNvPr id="34" name="Rounded Rectangular Callout 33"/>
          <p:cNvSpPr/>
          <p:nvPr/>
        </p:nvSpPr>
        <p:spPr>
          <a:xfrm>
            <a:off x="6077869" y="1029773"/>
            <a:ext cx="1504915" cy="285750"/>
          </a:xfrm>
          <a:prstGeom prst="wedgeRoundRectCallout">
            <a:avLst>
              <a:gd name="adj1" fmla="val -49065"/>
              <a:gd name="adj2" fmla="val 271012"/>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sz="1400" b="1" dirty="0">
                <a:solidFill>
                  <a:srgbClr val="000000"/>
                </a:solidFill>
                <a:latin typeface="Arial" pitchFamily="34" charset="0"/>
                <a:ea typeface="ＭＳ Ｐゴシック" pitchFamily="34" charset="-128"/>
              </a:rPr>
              <a:t>ACTIVITY</a:t>
            </a:r>
            <a:endParaRPr lang="en-US" sz="1400" b="1" dirty="0">
              <a:solidFill>
                <a:srgbClr val="000000"/>
              </a:solidFill>
              <a:latin typeface="Arial" pitchFamily="34" charset="0"/>
              <a:ea typeface="ＭＳ Ｐゴシック" pitchFamily="34" charset="-128"/>
            </a:endParaRPr>
          </a:p>
        </p:txBody>
      </p:sp>
      <p:sp>
        <p:nvSpPr>
          <p:cNvPr id="35" name="Rounded Rectangular Callout 15"/>
          <p:cNvSpPr>
            <a:spLocks noChangeArrowheads="1"/>
          </p:cNvSpPr>
          <p:nvPr/>
        </p:nvSpPr>
        <p:spPr bwMode="auto">
          <a:xfrm>
            <a:off x="3850218" y="2232151"/>
            <a:ext cx="2428240" cy="284480"/>
          </a:xfrm>
          <a:prstGeom prst="wedgeRoundRectCallout">
            <a:avLst>
              <a:gd name="adj1" fmla="val -57997"/>
              <a:gd name="adj2" fmla="val 89772"/>
              <a:gd name="adj3" fmla="val 16667"/>
            </a:avLst>
          </a:prstGeom>
          <a:solidFill>
            <a:srgbClr val="FFFF99"/>
          </a:solidFill>
        </p:spPr>
        <p:style>
          <a:lnRef idx="2">
            <a:schemeClr val="accent4"/>
          </a:lnRef>
          <a:fillRef idx="1">
            <a:schemeClr val="lt1"/>
          </a:fillRef>
          <a:effectRef idx="0">
            <a:schemeClr val="accent4"/>
          </a:effectRef>
          <a:fontRef idx="minor">
            <a:schemeClr val="dk1"/>
          </a:fontRef>
        </p:style>
        <p:txBody>
          <a:bodyPr anchor="ctr"/>
          <a:lstStyle/>
          <a:p>
            <a:r>
              <a:rPr lang="en-US" altLang="en-US" sz="1400" b="1" dirty="0">
                <a:solidFill>
                  <a:srgbClr val="000000"/>
                </a:solidFill>
                <a:latin typeface="Arial" pitchFamily="34" charset="0"/>
                <a:ea typeface="ＭＳ Ｐゴシック" pitchFamily="34" charset="-128"/>
              </a:rPr>
              <a:t>TABLE_IDENTIFIER</a:t>
            </a:r>
          </a:p>
        </p:txBody>
      </p:sp>
      <p:sp>
        <p:nvSpPr>
          <p:cNvPr id="36" name="Rounded Rectangular Callout 35"/>
          <p:cNvSpPr/>
          <p:nvPr/>
        </p:nvSpPr>
        <p:spPr>
          <a:xfrm>
            <a:off x="5526000" y="3281340"/>
            <a:ext cx="1504915" cy="285750"/>
          </a:xfrm>
          <a:prstGeom prst="wedgeRoundRectCallout">
            <a:avLst>
              <a:gd name="adj1" fmla="val -40779"/>
              <a:gd name="adj2" fmla="val -107170"/>
              <a:gd name="adj3" fmla="val 16667"/>
            </a:avLst>
          </a:prstGeom>
          <a:solidFill>
            <a:srgbClr val="FFFF99"/>
          </a:solidFill>
        </p:spPr>
        <p:style>
          <a:lnRef idx="2">
            <a:schemeClr val="accent4"/>
          </a:lnRef>
          <a:fillRef idx="1">
            <a:schemeClr val="lt1"/>
          </a:fillRef>
          <a:effectRef idx="0">
            <a:schemeClr val="accent4"/>
          </a:effectRef>
          <a:fontRef idx="minor">
            <a:schemeClr val="dk1"/>
          </a:fontRef>
        </p:style>
        <p:txBody>
          <a:bodyPr anchor="ctr"/>
          <a:lstStyle/>
          <a:p>
            <a:r>
              <a:rPr lang="fr-BE" sz="1400" b="1" dirty="0">
                <a:solidFill>
                  <a:srgbClr val="000000"/>
                </a:solidFill>
                <a:latin typeface="Arial" pitchFamily="34" charset="0"/>
                <a:ea typeface="ＭＳ Ｐゴシック" pitchFamily="34" charset="-128"/>
              </a:rPr>
              <a:t>OBS_VALUE</a:t>
            </a:r>
            <a:endParaRPr lang="en-US" sz="1400" b="1" dirty="0">
              <a:solidFill>
                <a:srgbClr val="000000"/>
              </a:solidFill>
              <a:latin typeface="Arial" pitchFamily="34" charset="0"/>
              <a:ea typeface="ＭＳ Ｐゴシック" pitchFamily="34" charset="-128"/>
            </a:endParaRPr>
          </a:p>
        </p:txBody>
      </p:sp>
      <p:sp>
        <p:nvSpPr>
          <p:cNvPr id="37" name="Rounded Rectangular Callout 15"/>
          <p:cNvSpPr>
            <a:spLocks noChangeArrowheads="1"/>
          </p:cNvSpPr>
          <p:nvPr/>
        </p:nvSpPr>
        <p:spPr bwMode="auto">
          <a:xfrm>
            <a:off x="662590" y="5387369"/>
            <a:ext cx="1725010" cy="312738"/>
          </a:xfrm>
          <a:prstGeom prst="wedgeRoundRectCallout">
            <a:avLst>
              <a:gd name="adj1" fmla="val 32222"/>
              <a:gd name="adj2" fmla="val 7870"/>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latin typeface="Arial" pitchFamily="34" charset="0"/>
                <a:ea typeface="ＭＳ Ｐゴシック" pitchFamily="34" charset="-128"/>
              </a:rPr>
              <a:t>REF_SECTOR</a:t>
            </a:r>
            <a:endParaRPr lang="en-US" altLang="en-US" sz="1400" b="1" dirty="0">
              <a:solidFill>
                <a:srgbClr val="000000"/>
              </a:solidFill>
              <a:latin typeface="Arial" pitchFamily="34" charset="0"/>
              <a:ea typeface="ＭＳ Ｐゴシック" pitchFamily="34" charset="-128"/>
            </a:endParaRPr>
          </a:p>
        </p:txBody>
      </p:sp>
      <p:sp>
        <p:nvSpPr>
          <p:cNvPr id="38" name="Rounded Rectangular Callout 37"/>
          <p:cNvSpPr>
            <a:spLocks noChangeArrowheads="1"/>
          </p:cNvSpPr>
          <p:nvPr/>
        </p:nvSpPr>
        <p:spPr bwMode="auto">
          <a:xfrm>
            <a:off x="662590" y="5850633"/>
            <a:ext cx="1725010" cy="312738"/>
          </a:xfrm>
          <a:prstGeom prst="wedgeRoundRectCallout">
            <a:avLst>
              <a:gd name="adj1" fmla="val 32222"/>
              <a:gd name="adj2" fmla="val 7870"/>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latin typeface="Arial" pitchFamily="34" charset="0"/>
                <a:ea typeface="ＭＳ Ｐゴシック" pitchFamily="34" charset="-128"/>
              </a:rPr>
              <a:t>REF_AREA</a:t>
            </a:r>
            <a:endParaRPr lang="en-US" altLang="en-US" sz="1400" b="1" dirty="0">
              <a:solidFill>
                <a:srgbClr val="000000"/>
              </a:solidFill>
              <a:latin typeface="Arial" pitchFamily="34" charset="0"/>
              <a:ea typeface="ＭＳ Ｐゴシック" pitchFamily="34" charset="-128"/>
            </a:endParaRPr>
          </a:p>
        </p:txBody>
      </p:sp>
      <p:sp>
        <p:nvSpPr>
          <p:cNvPr id="39" name="Rounded Rectangular Callout 15"/>
          <p:cNvSpPr>
            <a:spLocks noChangeArrowheads="1"/>
          </p:cNvSpPr>
          <p:nvPr/>
        </p:nvSpPr>
        <p:spPr bwMode="auto">
          <a:xfrm>
            <a:off x="4983512" y="5865832"/>
            <a:ext cx="2073680" cy="312738"/>
          </a:xfrm>
          <a:prstGeom prst="wedgeRoundRectCallout">
            <a:avLst>
              <a:gd name="adj1" fmla="val 32222"/>
              <a:gd name="adj2" fmla="val 7870"/>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latin typeface="Arial" pitchFamily="34" charset="0"/>
                <a:ea typeface="ＭＳ Ｐゴシック" pitchFamily="34" charset="-128"/>
              </a:rPr>
              <a:t>UNIT_MEASURE</a:t>
            </a:r>
            <a:endParaRPr lang="en-US" altLang="en-US" sz="1400" b="1" dirty="0">
              <a:solidFill>
                <a:srgbClr val="000000"/>
              </a:solidFill>
              <a:latin typeface="Arial" pitchFamily="34" charset="0"/>
              <a:ea typeface="ＭＳ Ｐゴシック" pitchFamily="34" charset="-128"/>
            </a:endParaRPr>
          </a:p>
        </p:txBody>
      </p:sp>
      <p:sp>
        <p:nvSpPr>
          <p:cNvPr id="40" name="Rounded Rectangular Callout 15"/>
          <p:cNvSpPr>
            <a:spLocks noChangeArrowheads="1"/>
          </p:cNvSpPr>
          <p:nvPr/>
        </p:nvSpPr>
        <p:spPr bwMode="auto">
          <a:xfrm>
            <a:off x="7162410" y="5381526"/>
            <a:ext cx="1693102" cy="312738"/>
          </a:xfrm>
          <a:prstGeom prst="wedgeRoundRectCallout">
            <a:avLst>
              <a:gd name="adj1" fmla="val 32222"/>
              <a:gd name="adj2" fmla="val 7870"/>
              <a:gd name="adj3" fmla="val 16667"/>
            </a:avLst>
          </a:prstGeom>
          <a:solidFill>
            <a:srgbClr val="FFFF99"/>
          </a:solidFill>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latin typeface="Arial" pitchFamily="34" charset="0"/>
                <a:ea typeface="ＭＳ Ｐゴシック" pitchFamily="34" charset="-128"/>
              </a:rPr>
              <a:t>OBS_STATUS</a:t>
            </a:r>
            <a:endParaRPr lang="en-US" altLang="en-US" sz="1400" b="1" dirty="0">
              <a:solidFill>
                <a:srgbClr val="000000"/>
              </a:solidFill>
              <a:latin typeface="Arial" pitchFamily="34" charset="0"/>
              <a:ea typeface="ＭＳ Ｐゴシック" pitchFamily="34" charset="-128"/>
            </a:endParaRPr>
          </a:p>
        </p:txBody>
      </p:sp>
      <p:sp>
        <p:nvSpPr>
          <p:cNvPr id="41" name="Rounded Rectangular Callout 15"/>
          <p:cNvSpPr>
            <a:spLocks noChangeArrowheads="1"/>
          </p:cNvSpPr>
          <p:nvPr/>
        </p:nvSpPr>
        <p:spPr bwMode="auto">
          <a:xfrm>
            <a:off x="7162409" y="5866527"/>
            <a:ext cx="1693102" cy="312738"/>
          </a:xfrm>
          <a:prstGeom prst="wedgeRoundRectCallout">
            <a:avLst>
              <a:gd name="adj1" fmla="val 32222"/>
              <a:gd name="adj2" fmla="val 7870"/>
              <a:gd name="adj3" fmla="val 16667"/>
            </a:avLst>
          </a:prstGeom>
          <a:solidFill>
            <a:srgbClr val="FFFF99"/>
          </a:solidFill>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latin typeface="Arial" pitchFamily="34" charset="0"/>
                <a:ea typeface="ＭＳ Ｐゴシック" pitchFamily="34" charset="-128"/>
              </a:rPr>
              <a:t>CONF_STATUS</a:t>
            </a:r>
            <a:endParaRPr lang="en-US" altLang="en-US" sz="1400" b="1" dirty="0">
              <a:solidFill>
                <a:srgbClr val="000000"/>
              </a:solidFill>
              <a:latin typeface="Arial" pitchFamily="34" charset="0"/>
              <a:ea typeface="ＭＳ Ｐゴシック" pitchFamily="34" charset="-128"/>
            </a:endParaRPr>
          </a:p>
        </p:txBody>
      </p:sp>
      <p:sp>
        <p:nvSpPr>
          <p:cNvPr id="42" name="Rounded Rectangular Callout 15"/>
          <p:cNvSpPr>
            <a:spLocks noChangeArrowheads="1"/>
          </p:cNvSpPr>
          <p:nvPr/>
        </p:nvSpPr>
        <p:spPr bwMode="auto">
          <a:xfrm>
            <a:off x="4992354" y="5381526"/>
            <a:ext cx="1814612" cy="312738"/>
          </a:xfrm>
          <a:prstGeom prst="wedgeRoundRectCallout">
            <a:avLst>
              <a:gd name="adj1" fmla="val 32222"/>
              <a:gd name="adj2" fmla="val 7870"/>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rPr>
              <a:t>TIME_PERIOD</a:t>
            </a:r>
            <a:endParaRPr lang="en-US" altLang="en-US" sz="1400" b="1" dirty="0">
              <a:solidFill>
                <a:srgbClr val="000000"/>
              </a:solidFill>
            </a:endParaRPr>
          </a:p>
        </p:txBody>
      </p:sp>
      <p:sp>
        <p:nvSpPr>
          <p:cNvPr id="43" name="Rounded Rectangular Callout 15"/>
          <p:cNvSpPr>
            <a:spLocks noChangeArrowheads="1"/>
          </p:cNvSpPr>
          <p:nvPr/>
        </p:nvSpPr>
        <p:spPr bwMode="auto">
          <a:xfrm>
            <a:off x="2468880" y="5865832"/>
            <a:ext cx="2482833" cy="312738"/>
          </a:xfrm>
          <a:prstGeom prst="wedgeRoundRectCallout">
            <a:avLst>
              <a:gd name="adj1" fmla="val 32222"/>
              <a:gd name="adj2" fmla="val 7870"/>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latin typeface="Arial" pitchFamily="34" charset="0"/>
                <a:ea typeface="ＭＳ Ｐゴシック" pitchFamily="34" charset="-128"/>
              </a:rPr>
              <a:t>ACCOUNTING_ENTRY</a:t>
            </a:r>
            <a:endParaRPr lang="en-US" altLang="en-US" sz="1400" b="1" dirty="0">
              <a:solidFill>
                <a:srgbClr val="000000"/>
              </a:solidFill>
              <a:latin typeface="Arial" pitchFamily="34" charset="0"/>
              <a:ea typeface="ＭＳ Ｐゴシック" pitchFamily="34" charset="-128"/>
            </a:endParaRPr>
          </a:p>
        </p:txBody>
      </p:sp>
      <p:sp>
        <p:nvSpPr>
          <p:cNvPr id="44" name="Rounded Rectangular Callout 15"/>
          <p:cNvSpPr>
            <a:spLocks noChangeArrowheads="1"/>
          </p:cNvSpPr>
          <p:nvPr/>
        </p:nvSpPr>
        <p:spPr bwMode="auto">
          <a:xfrm>
            <a:off x="2676422" y="5381526"/>
            <a:ext cx="2139417" cy="312738"/>
          </a:xfrm>
          <a:prstGeom prst="wedgeRoundRectCallout">
            <a:avLst>
              <a:gd name="adj1" fmla="val 32222"/>
              <a:gd name="adj2" fmla="val 7870"/>
              <a:gd name="adj3" fmla="val 16667"/>
            </a:avLst>
          </a:prstGeom>
          <a:solidFill>
            <a:srgbClr val="FFFF99"/>
          </a:solidFill>
          <a:ln>
            <a:headEnd/>
            <a:tailEnd/>
          </a:ln>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latin typeface="Arial" pitchFamily="34" charset="0"/>
                <a:ea typeface="ＭＳ Ｐゴシック" pitchFamily="34" charset="-128"/>
              </a:rPr>
              <a:t>TRANSFORMATION</a:t>
            </a:r>
            <a:endParaRPr lang="en-US" altLang="en-US" sz="1400" b="1" dirty="0">
              <a:solidFill>
                <a:srgbClr val="000000"/>
              </a:solidFill>
              <a:latin typeface="Arial" pitchFamily="34" charset="0"/>
              <a:ea typeface="ＭＳ Ｐゴシック" pitchFamily="34" charset="-128"/>
            </a:endParaRPr>
          </a:p>
        </p:txBody>
      </p:sp>
      <p:sp>
        <p:nvSpPr>
          <p:cNvPr id="45" name="Rounded Rectangular Callout 15"/>
          <p:cNvSpPr>
            <a:spLocks noChangeArrowheads="1"/>
          </p:cNvSpPr>
          <p:nvPr/>
        </p:nvSpPr>
        <p:spPr bwMode="auto">
          <a:xfrm>
            <a:off x="4962867" y="6333192"/>
            <a:ext cx="2073680" cy="312738"/>
          </a:xfrm>
          <a:prstGeom prst="wedgeRoundRectCallout">
            <a:avLst>
              <a:gd name="adj1" fmla="val 32222"/>
              <a:gd name="adj2" fmla="val 7870"/>
              <a:gd name="adj3" fmla="val 16667"/>
            </a:avLst>
          </a:prstGeom>
          <a:solidFill>
            <a:srgbClr val="FFFF99"/>
          </a:solidFill>
        </p:spPr>
        <p:style>
          <a:lnRef idx="2">
            <a:schemeClr val="accent4"/>
          </a:lnRef>
          <a:fillRef idx="1">
            <a:schemeClr val="lt1"/>
          </a:fillRef>
          <a:effectRef idx="0">
            <a:schemeClr val="accent4"/>
          </a:effectRef>
          <a:fontRef idx="minor">
            <a:schemeClr val="dk1"/>
          </a:fontRef>
        </p:style>
        <p:txBody>
          <a:bodyPr anchor="ctr"/>
          <a:lstStyle/>
          <a:p>
            <a:r>
              <a:rPr lang="fr-BE" altLang="en-US" sz="1400" b="1" dirty="0">
                <a:solidFill>
                  <a:srgbClr val="000000"/>
                </a:solidFill>
                <a:latin typeface="Arial" pitchFamily="34" charset="0"/>
                <a:ea typeface="ＭＳ Ｐゴシック" pitchFamily="34" charset="-128"/>
              </a:rPr>
              <a:t>REF_YEAR_PRICE</a:t>
            </a:r>
            <a:endParaRPr lang="en-US" altLang="en-US" sz="1400" b="1"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40033452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541318" y="296883"/>
            <a:ext cx="6145481" cy="541712"/>
          </a:xfrm>
        </p:spPr>
        <p:txBody>
          <a:bodyPr/>
          <a:lstStyle/>
          <a:p>
            <a:pPr eaLnBrk="1" hangingPunct="1"/>
            <a:r>
              <a:rPr lang="en-GB" dirty="0" smtClean="0">
                <a:solidFill>
                  <a:schemeClr val="bg2">
                    <a:lumMod val="75000"/>
                  </a:schemeClr>
                </a:solidFill>
              </a:rPr>
              <a:t>Concepts play roles in a Data Structure</a:t>
            </a:r>
          </a:p>
        </p:txBody>
      </p:sp>
      <p:sp>
        <p:nvSpPr>
          <p:cNvPr id="13315" name="Text Box 5"/>
          <p:cNvSpPr txBox="1">
            <a:spLocks noChangeArrowheads="1"/>
          </p:cNvSpPr>
          <p:nvPr/>
        </p:nvSpPr>
        <p:spPr bwMode="auto">
          <a:xfrm>
            <a:off x="4572000" y="5157788"/>
            <a:ext cx="1655763" cy="366712"/>
          </a:xfrm>
          <a:prstGeom prst="rect">
            <a:avLst/>
          </a:prstGeom>
          <a:noFill/>
          <a:ln w="9525">
            <a:noFill/>
            <a:miter lim="800000"/>
            <a:headEnd/>
            <a:tailEnd/>
          </a:ln>
        </p:spPr>
        <p:txBody>
          <a:bodyPr>
            <a:spAutoFit/>
          </a:bodyPr>
          <a:lstStyle/>
          <a:p>
            <a:pPr>
              <a:spcBef>
                <a:spcPct val="50000"/>
              </a:spcBef>
            </a:pPr>
            <a:endParaRPr lang="en-GB" sz="1800" b="0">
              <a:solidFill>
                <a:srgbClr val="000000"/>
              </a:solidFill>
              <a:latin typeface="Arial" charset="0"/>
              <a:cs typeface="Arial" charset="0"/>
            </a:endParaRPr>
          </a:p>
        </p:txBody>
      </p:sp>
      <p:sp>
        <p:nvSpPr>
          <p:cNvPr id="13316" name="Rectangle 10"/>
          <p:cNvSpPr>
            <a:spLocks noChangeArrowheads="1"/>
          </p:cNvSpPr>
          <p:nvPr/>
        </p:nvSpPr>
        <p:spPr bwMode="auto">
          <a:xfrm>
            <a:off x="539750" y="1045029"/>
            <a:ext cx="8229600" cy="5055049"/>
          </a:xfrm>
          <a:prstGeom prst="rect">
            <a:avLst/>
          </a:prstGeom>
          <a:noFill/>
          <a:ln w="9525">
            <a:noFill/>
            <a:miter lim="800000"/>
            <a:headEnd/>
            <a:tailEnd/>
          </a:ln>
        </p:spPr>
        <p:txBody>
          <a:bodyPr/>
          <a:lstStyle/>
          <a:p>
            <a:pPr algn="l" eaLnBrk="0" hangingPunct="0">
              <a:spcBef>
                <a:spcPct val="20000"/>
              </a:spcBef>
            </a:pPr>
            <a:endParaRPr lang="en-GB" sz="2800" b="0" dirty="0" smtClean="0">
              <a:solidFill>
                <a:srgbClr val="0F5494"/>
              </a:solidFill>
              <a:latin typeface="Arial" charset="0"/>
              <a:cs typeface="Arial" charset="0"/>
            </a:endParaRPr>
          </a:p>
          <a:p>
            <a:pPr marL="742950" lvl="1" indent="-285750" algn="l" eaLnBrk="0" hangingPunct="0">
              <a:spcBef>
                <a:spcPct val="20000"/>
              </a:spcBef>
              <a:buFontTx/>
              <a:buChar char="–"/>
            </a:pPr>
            <a:r>
              <a:rPr lang="en-GB" sz="2400" b="0" dirty="0" smtClean="0">
                <a:solidFill>
                  <a:srgbClr val="0F5494"/>
                </a:solidFill>
                <a:latin typeface="Arial" charset="0"/>
                <a:cs typeface="Arial" charset="0"/>
              </a:rPr>
              <a:t>Concepts </a:t>
            </a:r>
            <a:r>
              <a:rPr lang="en-GB" sz="2400" b="0" dirty="0">
                <a:solidFill>
                  <a:srgbClr val="0F5494"/>
                </a:solidFill>
                <a:latin typeface="Arial" charset="0"/>
                <a:cs typeface="Arial" charset="0"/>
              </a:rPr>
              <a:t>that </a:t>
            </a:r>
            <a:r>
              <a:rPr lang="en-GB" sz="2400" b="0" dirty="0">
                <a:solidFill>
                  <a:srgbClr val="FF0000"/>
                </a:solidFill>
                <a:latin typeface="Arial" charset="0"/>
                <a:cs typeface="Arial" charset="0"/>
              </a:rPr>
              <a:t>identify</a:t>
            </a:r>
            <a:r>
              <a:rPr lang="en-GB" sz="2400" b="0" dirty="0">
                <a:solidFill>
                  <a:srgbClr val="0F5494"/>
                </a:solidFill>
                <a:latin typeface="Arial" charset="0"/>
                <a:cs typeface="Arial" charset="0"/>
              </a:rPr>
              <a:t> the observation value</a:t>
            </a:r>
          </a:p>
          <a:p>
            <a:pPr marL="742950" lvl="1" indent="-285750" algn="l" eaLnBrk="0" hangingPunct="0">
              <a:spcBef>
                <a:spcPct val="20000"/>
              </a:spcBef>
              <a:buFontTx/>
              <a:buChar char="–"/>
            </a:pPr>
            <a:r>
              <a:rPr lang="en-GB" sz="2400" b="0" dirty="0">
                <a:solidFill>
                  <a:srgbClr val="0F5494"/>
                </a:solidFill>
                <a:latin typeface="Arial" charset="0"/>
                <a:cs typeface="Arial" charset="0"/>
              </a:rPr>
              <a:t>Concepts that </a:t>
            </a:r>
            <a:r>
              <a:rPr lang="en-GB" sz="2400" b="0" dirty="0">
                <a:solidFill>
                  <a:srgbClr val="FF0000"/>
                </a:solidFill>
                <a:latin typeface="Arial" charset="0"/>
                <a:cs typeface="Arial" charset="0"/>
              </a:rPr>
              <a:t>add additional metadata </a:t>
            </a:r>
            <a:r>
              <a:rPr lang="en-GB" sz="2400" b="0" dirty="0">
                <a:solidFill>
                  <a:srgbClr val="0F5494"/>
                </a:solidFill>
                <a:latin typeface="Arial" charset="0"/>
                <a:cs typeface="Arial" charset="0"/>
              </a:rPr>
              <a:t>about the observation </a:t>
            </a:r>
            <a:r>
              <a:rPr lang="en-GB" sz="2400" b="0" dirty="0" smtClean="0">
                <a:solidFill>
                  <a:srgbClr val="0F5494"/>
                </a:solidFill>
                <a:latin typeface="Arial" charset="0"/>
                <a:cs typeface="Arial" charset="0"/>
              </a:rPr>
              <a:t>value (as a value or the context of the value)</a:t>
            </a:r>
            <a:endParaRPr lang="en-GB" sz="2400" b="0" dirty="0">
              <a:solidFill>
                <a:srgbClr val="0F5494"/>
              </a:solidFill>
              <a:latin typeface="Arial" charset="0"/>
              <a:cs typeface="Arial" charset="0"/>
            </a:endParaRPr>
          </a:p>
          <a:p>
            <a:pPr marL="742950" lvl="1" indent="-285750" algn="l" eaLnBrk="0" hangingPunct="0">
              <a:spcBef>
                <a:spcPct val="20000"/>
              </a:spcBef>
              <a:buFontTx/>
              <a:buChar char="–"/>
            </a:pPr>
            <a:r>
              <a:rPr lang="en-GB" sz="2400" b="0" dirty="0">
                <a:solidFill>
                  <a:srgbClr val="0F5494"/>
                </a:solidFill>
                <a:latin typeface="Arial" charset="0"/>
                <a:cs typeface="Arial" charset="0"/>
              </a:rPr>
              <a:t>Concept  that </a:t>
            </a:r>
            <a:r>
              <a:rPr lang="en-GB" sz="2400" b="0" dirty="0">
                <a:solidFill>
                  <a:srgbClr val="FF0000"/>
                </a:solidFill>
                <a:latin typeface="Arial" charset="0"/>
                <a:cs typeface="Arial" charset="0"/>
              </a:rPr>
              <a:t>is the observation value</a:t>
            </a:r>
          </a:p>
          <a:p>
            <a:pPr marL="742950" lvl="1" indent="-285750" algn="l" eaLnBrk="0" hangingPunct="0">
              <a:spcBef>
                <a:spcPct val="20000"/>
              </a:spcBef>
              <a:buFontTx/>
              <a:buChar char="–"/>
            </a:pPr>
            <a:r>
              <a:rPr lang="en-GB" sz="2400" b="0" dirty="0">
                <a:solidFill>
                  <a:srgbClr val="0F5494"/>
                </a:solidFill>
                <a:latin typeface="Arial" charset="0"/>
                <a:cs typeface="Arial" charset="0"/>
              </a:rPr>
              <a:t>Any of these may be</a:t>
            </a:r>
          </a:p>
          <a:p>
            <a:pPr marL="1143000" lvl="2" indent="-228600" algn="l" eaLnBrk="0" hangingPunct="0">
              <a:spcBef>
                <a:spcPct val="20000"/>
              </a:spcBef>
              <a:buFontTx/>
              <a:buChar char="•"/>
            </a:pPr>
            <a:r>
              <a:rPr lang="en-GB" sz="2000" b="0" dirty="0">
                <a:solidFill>
                  <a:srgbClr val="0F5494"/>
                </a:solidFill>
                <a:latin typeface="Arial" charset="0"/>
                <a:cs typeface="Arial" charset="0"/>
              </a:rPr>
              <a:t>coded</a:t>
            </a:r>
          </a:p>
          <a:p>
            <a:pPr marL="1143000" lvl="2" indent="-228600" algn="l" eaLnBrk="0" hangingPunct="0">
              <a:spcBef>
                <a:spcPct val="20000"/>
              </a:spcBef>
              <a:buFontTx/>
              <a:buChar char="•"/>
            </a:pPr>
            <a:r>
              <a:rPr lang="en-GB" sz="2000" b="0" dirty="0">
                <a:solidFill>
                  <a:srgbClr val="0F5494"/>
                </a:solidFill>
                <a:latin typeface="Arial" charset="0"/>
                <a:cs typeface="Arial" charset="0"/>
              </a:rPr>
              <a:t>text</a:t>
            </a:r>
          </a:p>
          <a:p>
            <a:pPr marL="1143000" lvl="2" indent="-228600" algn="l" eaLnBrk="0" hangingPunct="0">
              <a:spcBef>
                <a:spcPct val="20000"/>
              </a:spcBef>
              <a:buFontTx/>
              <a:buChar char="•"/>
            </a:pPr>
            <a:r>
              <a:rPr lang="en-GB" sz="2000" b="0" dirty="0">
                <a:solidFill>
                  <a:srgbClr val="0F5494"/>
                </a:solidFill>
                <a:latin typeface="Arial" charset="0"/>
                <a:cs typeface="Arial" charset="0"/>
              </a:rPr>
              <a:t>date/time</a:t>
            </a:r>
          </a:p>
          <a:p>
            <a:pPr marL="1143000" lvl="2" indent="-228600" algn="l" eaLnBrk="0" hangingPunct="0">
              <a:spcBef>
                <a:spcPct val="20000"/>
              </a:spcBef>
              <a:buFontTx/>
              <a:buChar char="•"/>
            </a:pPr>
            <a:r>
              <a:rPr lang="en-GB" sz="2000" b="0" dirty="0">
                <a:solidFill>
                  <a:srgbClr val="0F5494"/>
                </a:solidFill>
                <a:latin typeface="Arial" charset="0"/>
                <a:cs typeface="Arial" charset="0"/>
              </a:rPr>
              <a:t>number</a:t>
            </a:r>
          </a:p>
          <a:p>
            <a:pPr marL="1143000" lvl="2" indent="-228600" algn="l" eaLnBrk="0" hangingPunct="0">
              <a:spcBef>
                <a:spcPct val="20000"/>
              </a:spcBef>
              <a:buFontTx/>
              <a:buChar char="•"/>
            </a:pPr>
            <a:r>
              <a:rPr lang="en-GB" sz="2000" b="0" dirty="0">
                <a:solidFill>
                  <a:srgbClr val="0F5494"/>
                </a:solidFill>
                <a:latin typeface="Arial" charset="0"/>
                <a:cs typeface="Arial" charset="0"/>
              </a:rPr>
              <a:t>etc.</a:t>
            </a:r>
          </a:p>
        </p:txBody>
      </p:sp>
      <p:sp>
        <p:nvSpPr>
          <p:cNvPr id="12299" name="Text Box 11"/>
          <p:cNvSpPr txBox="1">
            <a:spLocks noChangeArrowheads="1"/>
          </p:cNvSpPr>
          <p:nvPr/>
        </p:nvSpPr>
        <p:spPr bwMode="auto">
          <a:xfrm>
            <a:off x="1281112" y="1599210"/>
            <a:ext cx="1406525" cy="400110"/>
          </a:xfrm>
          <a:prstGeom prst="rect">
            <a:avLst/>
          </a:prstGeom>
          <a:solidFill>
            <a:srgbClr val="CCFFFF"/>
          </a:solidFill>
          <a:ln w="9525">
            <a:noFill/>
            <a:miter lim="800000"/>
            <a:headEnd/>
            <a:tailEnd/>
          </a:ln>
        </p:spPr>
        <p:txBody>
          <a:bodyPr wrap="square">
            <a:spAutoFit/>
          </a:bodyPr>
          <a:lstStyle/>
          <a:p>
            <a:pPr>
              <a:spcBef>
                <a:spcPct val="20000"/>
              </a:spcBef>
            </a:pPr>
            <a:r>
              <a:rPr lang="en-GB" sz="2000" dirty="0" smtClean="0">
                <a:solidFill>
                  <a:srgbClr val="FF0000"/>
                </a:solidFill>
                <a:latin typeface="Arial" charset="0"/>
                <a:cs typeface="Arial" charset="0"/>
              </a:rPr>
              <a:t>Dimension</a:t>
            </a:r>
            <a:endParaRPr lang="en-GB" sz="2000" dirty="0">
              <a:solidFill>
                <a:srgbClr val="FF0000"/>
              </a:solidFill>
              <a:latin typeface="Arial" charset="0"/>
              <a:cs typeface="Arial" charset="0"/>
            </a:endParaRPr>
          </a:p>
        </p:txBody>
      </p:sp>
      <p:sp>
        <p:nvSpPr>
          <p:cNvPr id="12300" name="Text Box 12"/>
          <p:cNvSpPr txBox="1">
            <a:spLocks noChangeArrowheads="1"/>
          </p:cNvSpPr>
          <p:nvPr/>
        </p:nvSpPr>
        <p:spPr bwMode="auto">
          <a:xfrm>
            <a:off x="1281113" y="2016128"/>
            <a:ext cx="1406525" cy="400110"/>
          </a:xfrm>
          <a:prstGeom prst="rect">
            <a:avLst/>
          </a:prstGeom>
          <a:solidFill>
            <a:srgbClr val="CCFFFF"/>
          </a:solidFill>
          <a:ln w="9525">
            <a:noFill/>
            <a:miter lim="800000"/>
            <a:headEnd/>
            <a:tailEnd/>
          </a:ln>
        </p:spPr>
        <p:txBody>
          <a:bodyPr wrap="square">
            <a:spAutoFit/>
          </a:bodyPr>
          <a:lstStyle/>
          <a:p>
            <a:pPr>
              <a:spcBef>
                <a:spcPct val="50000"/>
              </a:spcBef>
            </a:pPr>
            <a:r>
              <a:rPr lang="en-GB" sz="2000" dirty="0" smtClean="0">
                <a:solidFill>
                  <a:srgbClr val="FF0000"/>
                </a:solidFill>
                <a:latin typeface="Arial" charset="0"/>
                <a:cs typeface="Arial" charset="0"/>
              </a:rPr>
              <a:t>Attribute</a:t>
            </a:r>
            <a:endParaRPr lang="en-GB" sz="2000" dirty="0">
              <a:solidFill>
                <a:srgbClr val="FF0000"/>
              </a:solidFill>
              <a:latin typeface="Arial" charset="0"/>
              <a:cs typeface="Arial" charset="0"/>
            </a:endParaRPr>
          </a:p>
        </p:txBody>
      </p:sp>
      <p:sp>
        <p:nvSpPr>
          <p:cNvPr id="12301" name="Text Box 13"/>
          <p:cNvSpPr txBox="1">
            <a:spLocks noChangeArrowheads="1"/>
          </p:cNvSpPr>
          <p:nvPr/>
        </p:nvSpPr>
        <p:spPr bwMode="auto">
          <a:xfrm>
            <a:off x="1281113" y="3205841"/>
            <a:ext cx="1260206" cy="400110"/>
          </a:xfrm>
          <a:prstGeom prst="rect">
            <a:avLst/>
          </a:prstGeom>
          <a:solidFill>
            <a:srgbClr val="CCFFFF"/>
          </a:solidFill>
          <a:ln w="9525">
            <a:noFill/>
            <a:miter lim="800000"/>
            <a:headEnd/>
            <a:tailEnd/>
          </a:ln>
        </p:spPr>
        <p:txBody>
          <a:bodyPr wrap="square">
            <a:spAutoFit/>
          </a:bodyPr>
          <a:lstStyle/>
          <a:p>
            <a:pPr>
              <a:spcBef>
                <a:spcPct val="20000"/>
              </a:spcBef>
            </a:pPr>
            <a:r>
              <a:rPr lang="en-GB" sz="2000" dirty="0">
                <a:solidFill>
                  <a:srgbClr val="FF0000"/>
                </a:solidFill>
                <a:latin typeface="Arial" charset="0"/>
                <a:cs typeface="Arial" charset="0"/>
              </a:rPr>
              <a:t>Measure</a:t>
            </a:r>
          </a:p>
        </p:txBody>
      </p:sp>
      <p:sp>
        <p:nvSpPr>
          <p:cNvPr id="12302" name="Text Box 14"/>
          <p:cNvSpPr txBox="1">
            <a:spLocks noChangeArrowheads="1"/>
          </p:cNvSpPr>
          <p:nvPr/>
        </p:nvSpPr>
        <p:spPr bwMode="auto">
          <a:xfrm>
            <a:off x="3563938" y="4797425"/>
            <a:ext cx="1800225" cy="366713"/>
          </a:xfrm>
          <a:prstGeom prst="rect">
            <a:avLst/>
          </a:prstGeom>
          <a:solidFill>
            <a:srgbClr val="CCFFFF"/>
          </a:solidFill>
          <a:ln w="9525">
            <a:noFill/>
            <a:miter lim="800000"/>
            <a:headEnd/>
            <a:tailEnd/>
          </a:ln>
        </p:spPr>
        <p:txBody>
          <a:bodyPr>
            <a:spAutoFit/>
          </a:bodyPr>
          <a:lstStyle/>
          <a:p>
            <a:pPr>
              <a:spcBef>
                <a:spcPct val="50000"/>
              </a:spcBef>
            </a:pPr>
            <a:r>
              <a:rPr lang="en-GB" sz="1800" b="0" dirty="0">
                <a:solidFill>
                  <a:srgbClr val="FF0000"/>
                </a:solidFill>
                <a:latin typeface="Arial" charset="0"/>
                <a:cs typeface="Arial" charset="0"/>
              </a:rPr>
              <a:t>Representation</a:t>
            </a:r>
          </a:p>
        </p:txBody>
      </p:sp>
      <p:sp>
        <p:nvSpPr>
          <p:cNvPr id="5" name="Date Placeholder 4"/>
          <p:cNvSpPr>
            <a:spLocks noGrp="1"/>
          </p:cNvSpPr>
          <p:nvPr>
            <p:ph type="dt" sz="half" idx="11"/>
          </p:nvPr>
        </p:nvSpPr>
        <p:spPr/>
        <p:txBody>
          <a:bodyPr/>
          <a:lstStyle/>
          <a:p>
            <a:pPr>
              <a:defRPr/>
            </a:pPr>
            <a:r>
              <a:rPr lang="en-US"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smtClean="0"/>
              <a:t>SDMX Global Conference</a:t>
            </a:r>
            <a:endParaRPr lang="en-GB" dirty="0"/>
          </a:p>
        </p:txBody>
      </p:sp>
      <p:sp>
        <p:nvSpPr>
          <p:cNvPr id="7" name="Slide Number Placeholder 6"/>
          <p:cNvSpPr>
            <a:spLocks noGrp="1"/>
          </p:cNvSpPr>
          <p:nvPr>
            <p:ph type="sldNum" sz="quarter" idx="10"/>
          </p:nvPr>
        </p:nvSpPr>
        <p:spPr/>
        <p:txBody>
          <a:bodyPr/>
          <a:lstStyle/>
          <a:p>
            <a:pPr>
              <a:defRPr/>
            </a:pPr>
            <a:fld id="{6F97326C-9136-43BD-B7FC-10DBEE6C0A5D}" type="slidenum">
              <a:rPr lang="en-GB" smtClean="0"/>
              <a:pPr>
                <a:defRPr/>
              </a:pPr>
              <a:t>16</a:t>
            </a:fld>
            <a:endParaRPr lang="en-GB"/>
          </a:p>
        </p:txBody>
      </p:sp>
    </p:spTree>
    <p:extLst>
      <p:ext uri="{BB962C8B-B14F-4D97-AF65-F5344CB8AC3E}">
        <p14:creationId xmlns:p14="http://schemas.microsoft.com/office/powerpoint/2010/main" val="4155144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9"/>
                                        </p:tgtEl>
                                        <p:attrNameLst>
                                          <p:attrName>style.visibility</p:attrName>
                                        </p:attrNameLst>
                                      </p:cBhvr>
                                      <p:to>
                                        <p:strVal val="visible"/>
                                      </p:to>
                                    </p:set>
                                    <p:animEffect transition="in" filter="fade">
                                      <p:cBhvr>
                                        <p:cTn id="7" dur="1000"/>
                                        <p:tgtEl>
                                          <p:spTgt spid="122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300"/>
                                        </p:tgtEl>
                                        <p:attrNameLst>
                                          <p:attrName>style.visibility</p:attrName>
                                        </p:attrNameLst>
                                      </p:cBhvr>
                                      <p:to>
                                        <p:strVal val="visible"/>
                                      </p:to>
                                    </p:set>
                                    <p:animEffect transition="in" filter="fade">
                                      <p:cBhvr>
                                        <p:cTn id="12" dur="1000"/>
                                        <p:tgtEl>
                                          <p:spTgt spid="123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301"/>
                                        </p:tgtEl>
                                        <p:attrNameLst>
                                          <p:attrName>style.visibility</p:attrName>
                                        </p:attrNameLst>
                                      </p:cBhvr>
                                      <p:to>
                                        <p:strVal val="visible"/>
                                      </p:to>
                                    </p:set>
                                    <p:animEffect transition="in" filter="fade">
                                      <p:cBhvr>
                                        <p:cTn id="17" dur="1000"/>
                                        <p:tgtEl>
                                          <p:spTgt spid="1230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302"/>
                                        </p:tgtEl>
                                        <p:attrNameLst>
                                          <p:attrName>style.visibility</p:attrName>
                                        </p:attrNameLst>
                                      </p:cBhvr>
                                      <p:to>
                                        <p:strVal val="visible"/>
                                      </p:to>
                                    </p:set>
                                    <p:animEffect transition="in" filter="fade">
                                      <p:cBhvr>
                                        <p:cTn id="22" dur="1000"/>
                                        <p:tgtEl>
                                          <p:spTgt spid="12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9" grpId="0" animBg="1"/>
      <p:bldP spid="12300" grpId="0" animBg="1"/>
      <p:bldP spid="12301" grpId="0" animBg="1"/>
      <p:bldP spid="1230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813" name="Title 3"/>
          <p:cNvSpPr>
            <a:spLocks noGrp="1"/>
          </p:cNvSpPr>
          <p:nvPr>
            <p:ph type="title"/>
          </p:nvPr>
        </p:nvSpPr>
        <p:spPr>
          <a:xfrm>
            <a:off x="256148" y="-67235"/>
            <a:ext cx="8509000" cy="620713"/>
          </a:xfrm>
        </p:spPr>
        <p:txBody>
          <a:bodyPr/>
          <a:lstStyle/>
          <a:p>
            <a:pPr algn="ctr"/>
            <a:r>
              <a:rPr lang="en-GB" altLang="en-US" sz="2400" dirty="0" smtClean="0"/>
              <a:t>DERIVING A DATA STRUCTURE FROM A TABLE</a:t>
            </a:r>
          </a:p>
        </p:txBody>
      </p: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449" y="4650640"/>
            <a:ext cx="6944360" cy="462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449" y="1393632"/>
            <a:ext cx="6944360" cy="31003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Rounded Rectangular Callout 29"/>
          <p:cNvSpPr>
            <a:spLocks noChangeArrowheads="1"/>
          </p:cNvSpPr>
          <p:nvPr/>
        </p:nvSpPr>
        <p:spPr bwMode="auto">
          <a:xfrm>
            <a:off x="3716822" y="960379"/>
            <a:ext cx="953742" cy="323850"/>
          </a:xfrm>
          <a:prstGeom prst="wedgeRoundRectCallout">
            <a:avLst>
              <a:gd name="adj1" fmla="val 23972"/>
              <a:gd name="adj2" fmla="val 115255"/>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altLang="en-US" sz="1400" b="1" dirty="0">
                <a:solidFill>
                  <a:srgbClr val="000000"/>
                </a:solidFill>
                <a:latin typeface="Arial" pitchFamily="34" charset="0"/>
                <a:ea typeface="ＭＳ Ｐゴシック" pitchFamily="34" charset="-128"/>
              </a:rPr>
              <a:t>FREQ</a:t>
            </a:r>
            <a:endParaRPr lang="en-US" altLang="en-US" sz="1400" b="1" dirty="0">
              <a:solidFill>
                <a:srgbClr val="000000"/>
              </a:solidFill>
              <a:latin typeface="Arial" pitchFamily="34" charset="0"/>
              <a:ea typeface="ＭＳ Ｐゴシック" pitchFamily="34" charset="-128"/>
            </a:endParaRPr>
          </a:p>
        </p:txBody>
      </p:sp>
      <p:sp>
        <p:nvSpPr>
          <p:cNvPr id="31" name="Rounded Rectangular Callout 30"/>
          <p:cNvSpPr/>
          <p:nvPr/>
        </p:nvSpPr>
        <p:spPr>
          <a:xfrm>
            <a:off x="6933319" y="4157450"/>
            <a:ext cx="1626980" cy="336550"/>
          </a:xfrm>
          <a:prstGeom prst="wedgeRoundRectCallout">
            <a:avLst>
              <a:gd name="adj1" fmla="val -91108"/>
              <a:gd name="adj2" fmla="val 99427"/>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sz="1400" b="1" dirty="0">
                <a:solidFill>
                  <a:srgbClr val="000000"/>
                </a:solidFill>
                <a:latin typeface="Arial" pitchFamily="34" charset="0"/>
                <a:ea typeface="ＭＳ Ｐゴシック" pitchFamily="34" charset="-128"/>
              </a:rPr>
              <a:t>ADJUSTMENT</a:t>
            </a:r>
            <a:endParaRPr lang="en-US" sz="1400" b="1" dirty="0">
              <a:solidFill>
                <a:srgbClr val="000000"/>
              </a:solidFill>
              <a:latin typeface="Arial" pitchFamily="34" charset="0"/>
              <a:ea typeface="ＭＳ Ｐゴシック" pitchFamily="34" charset="-128"/>
            </a:endParaRPr>
          </a:p>
        </p:txBody>
      </p:sp>
      <p:sp>
        <p:nvSpPr>
          <p:cNvPr id="32" name="Rounded Rectangular Callout 31"/>
          <p:cNvSpPr/>
          <p:nvPr/>
        </p:nvSpPr>
        <p:spPr>
          <a:xfrm>
            <a:off x="338740" y="2278804"/>
            <a:ext cx="647700" cy="285750"/>
          </a:xfrm>
          <a:prstGeom prst="wedgeRoundRectCallout">
            <a:avLst>
              <a:gd name="adj1" fmla="val 89914"/>
              <a:gd name="adj2" fmla="val 10319"/>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sz="1400" b="1" dirty="0">
                <a:solidFill>
                  <a:srgbClr val="000000"/>
                </a:solidFill>
                <a:latin typeface="Arial" pitchFamily="34" charset="0"/>
                <a:ea typeface="ＭＳ Ｐゴシック" pitchFamily="34" charset="-128"/>
              </a:rPr>
              <a:t>STO</a:t>
            </a:r>
            <a:endParaRPr lang="en-US" sz="1400" b="1" dirty="0">
              <a:solidFill>
                <a:srgbClr val="000000"/>
              </a:solidFill>
              <a:latin typeface="Arial" pitchFamily="34" charset="0"/>
              <a:ea typeface="ＭＳ Ｐゴシック" pitchFamily="34" charset="-128"/>
            </a:endParaRPr>
          </a:p>
        </p:txBody>
      </p:sp>
      <p:sp>
        <p:nvSpPr>
          <p:cNvPr id="33" name="Rounded Rectangular Callout 122"/>
          <p:cNvSpPr>
            <a:spLocks noChangeArrowheads="1"/>
          </p:cNvSpPr>
          <p:nvPr/>
        </p:nvSpPr>
        <p:spPr bwMode="auto">
          <a:xfrm>
            <a:off x="6932836" y="2514044"/>
            <a:ext cx="1076124" cy="327922"/>
          </a:xfrm>
          <a:prstGeom prst="wedgeRoundRectCallout">
            <a:avLst>
              <a:gd name="adj1" fmla="val -78764"/>
              <a:gd name="adj2" fmla="val -104095"/>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altLang="en-US" sz="1400" b="1" dirty="0">
                <a:solidFill>
                  <a:srgbClr val="000000"/>
                </a:solidFill>
                <a:latin typeface="Arial" pitchFamily="34" charset="0"/>
                <a:ea typeface="ＭＳ Ｐゴシック" pitchFamily="34" charset="-128"/>
              </a:rPr>
              <a:t>PRICES</a:t>
            </a:r>
            <a:endParaRPr lang="en-US" altLang="en-US" sz="1400" b="1" dirty="0">
              <a:solidFill>
                <a:srgbClr val="000000"/>
              </a:solidFill>
              <a:latin typeface="Arial" pitchFamily="34" charset="0"/>
              <a:ea typeface="ＭＳ Ｐゴシック" pitchFamily="34" charset="-128"/>
            </a:endParaRPr>
          </a:p>
        </p:txBody>
      </p:sp>
      <p:sp>
        <p:nvSpPr>
          <p:cNvPr id="34" name="Rounded Rectangular Callout 33"/>
          <p:cNvSpPr/>
          <p:nvPr/>
        </p:nvSpPr>
        <p:spPr>
          <a:xfrm>
            <a:off x="6077869" y="1029773"/>
            <a:ext cx="1504915" cy="285750"/>
          </a:xfrm>
          <a:prstGeom prst="wedgeRoundRectCallout">
            <a:avLst>
              <a:gd name="adj1" fmla="val -49065"/>
              <a:gd name="adj2" fmla="val 271012"/>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sz="1400" b="1" dirty="0">
                <a:solidFill>
                  <a:srgbClr val="000000"/>
                </a:solidFill>
                <a:latin typeface="Arial" pitchFamily="34" charset="0"/>
                <a:ea typeface="ＭＳ Ｐゴシック" pitchFamily="34" charset="-128"/>
              </a:rPr>
              <a:t>ACTIVITY</a:t>
            </a:r>
            <a:endParaRPr lang="en-US" sz="1400" b="1" dirty="0">
              <a:solidFill>
                <a:srgbClr val="000000"/>
              </a:solidFill>
              <a:latin typeface="Arial" pitchFamily="34" charset="0"/>
              <a:ea typeface="ＭＳ Ｐゴシック" pitchFamily="34" charset="-128"/>
            </a:endParaRPr>
          </a:p>
        </p:txBody>
      </p:sp>
      <p:sp>
        <p:nvSpPr>
          <p:cNvPr id="35" name="Rounded Rectangular Callout 15"/>
          <p:cNvSpPr>
            <a:spLocks noChangeArrowheads="1"/>
          </p:cNvSpPr>
          <p:nvPr/>
        </p:nvSpPr>
        <p:spPr bwMode="auto">
          <a:xfrm>
            <a:off x="3850218" y="2232151"/>
            <a:ext cx="2428240" cy="284480"/>
          </a:xfrm>
          <a:prstGeom prst="wedgeRoundRectCallout">
            <a:avLst>
              <a:gd name="adj1" fmla="val -57997"/>
              <a:gd name="adj2" fmla="val 89772"/>
              <a:gd name="adj3" fmla="val 16667"/>
            </a:avLst>
          </a:prstGeom>
          <a:gradFill flip="none" rotWithShape="1">
            <a:gsLst>
              <a:gs pos="0">
                <a:srgbClr val="FF3300">
                  <a:tint val="66000"/>
                  <a:satMod val="160000"/>
                </a:srgbClr>
              </a:gs>
              <a:gs pos="50000">
                <a:srgbClr val="FF3300">
                  <a:tint val="44500"/>
                  <a:satMod val="160000"/>
                </a:srgbClr>
              </a:gs>
              <a:gs pos="100000">
                <a:srgbClr val="FF3300">
                  <a:tint val="23500"/>
                  <a:satMod val="160000"/>
                </a:srgbClr>
              </a:gs>
            </a:gsLst>
            <a:lin ang="2700000" scaled="1"/>
            <a:tileRect/>
          </a:gradFill>
        </p:spPr>
        <p:style>
          <a:lnRef idx="2">
            <a:schemeClr val="accent3">
              <a:shade val="50000"/>
            </a:schemeClr>
          </a:lnRef>
          <a:fillRef idx="1">
            <a:schemeClr val="accent3"/>
          </a:fillRef>
          <a:effectRef idx="0">
            <a:schemeClr val="accent3"/>
          </a:effectRef>
          <a:fontRef idx="minor">
            <a:schemeClr val="lt1"/>
          </a:fontRef>
        </p:style>
        <p:txBody>
          <a:bodyPr anchor="ctr"/>
          <a:lstStyle/>
          <a:p>
            <a:r>
              <a:rPr lang="en-US" altLang="en-US" sz="1400" b="1" dirty="0">
                <a:solidFill>
                  <a:srgbClr val="000000"/>
                </a:solidFill>
                <a:latin typeface="Arial" pitchFamily="34" charset="0"/>
                <a:ea typeface="ＭＳ Ｐゴシック" pitchFamily="34" charset="-128"/>
              </a:rPr>
              <a:t>TABLE_IDENTIFIER</a:t>
            </a:r>
          </a:p>
        </p:txBody>
      </p:sp>
      <p:sp>
        <p:nvSpPr>
          <p:cNvPr id="36" name="Rounded Rectangular Callout 35"/>
          <p:cNvSpPr/>
          <p:nvPr/>
        </p:nvSpPr>
        <p:spPr>
          <a:xfrm>
            <a:off x="5526000" y="3281340"/>
            <a:ext cx="1504915" cy="285750"/>
          </a:xfrm>
          <a:prstGeom prst="wedgeRoundRectCallout">
            <a:avLst>
              <a:gd name="adj1" fmla="val -40779"/>
              <a:gd name="adj2" fmla="val -107170"/>
              <a:gd name="adj3" fmla="val 16667"/>
            </a:avLst>
          </a:prstGeom>
          <a:gradFill flip="none" rotWithShape="1">
            <a:gsLst>
              <a:gs pos="0">
                <a:srgbClr val="0066FF">
                  <a:tint val="66000"/>
                  <a:satMod val="160000"/>
                </a:srgbClr>
              </a:gs>
              <a:gs pos="50000">
                <a:srgbClr val="0066FF">
                  <a:tint val="44500"/>
                  <a:satMod val="160000"/>
                </a:srgbClr>
              </a:gs>
              <a:gs pos="100000">
                <a:srgbClr val="0066FF">
                  <a:tint val="23500"/>
                  <a:satMod val="160000"/>
                </a:srgbClr>
              </a:gs>
            </a:gsLst>
            <a:lin ang="2700000" scaled="1"/>
            <a:tileRect/>
          </a:gradFill>
        </p:spPr>
        <p:style>
          <a:lnRef idx="2">
            <a:schemeClr val="accent3">
              <a:shade val="50000"/>
            </a:schemeClr>
          </a:lnRef>
          <a:fillRef idx="1">
            <a:schemeClr val="accent3"/>
          </a:fillRef>
          <a:effectRef idx="0">
            <a:schemeClr val="accent3"/>
          </a:effectRef>
          <a:fontRef idx="minor">
            <a:schemeClr val="lt1"/>
          </a:fontRef>
        </p:style>
        <p:txBody>
          <a:bodyPr anchor="ctr"/>
          <a:lstStyle/>
          <a:p>
            <a:r>
              <a:rPr lang="fr-BE" sz="1400" b="1" dirty="0">
                <a:solidFill>
                  <a:srgbClr val="000000"/>
                </a:solidFill>
                <a:latin typeface="Arial" pitchFamily="34" charset="0"/>
                <a:ea typeface="ＭＳ Ｐゴシック" pitchFamily="34" charset="-128"/>
              </a:rPr>
              <a:t>OBS_VALUE</a:t>
            </a:r>
            <a:endParaRPr lang="en-US" sz="1400" b="1" dirty="0">
              <a:solidFill>
                <a:srgbClr val="000000"/>
              </a:solidFill>
              <a:latin typeface="Arial" pitchFamily="34" charset="0"/>
              <a:ea typeface="ＭＳ Ｐゴシック" pitchFamily="34" charset="-128"/>
            </a:endParaRPr>
          </a:p>
        </p:txBody>
      </p:sp>
      <p:sp>
        <p:nvSpPr>
          <p:cNvPr id="37" name="Rounded Rectangular Callout 15"/>
          <p:cNvSpPr>
            <a:spLocks noChangeArrowheads="1"/>
          </p:cNvSpPr>
          <p:nvPr/>
        </p:nvSpPr>
        <p:spPr bwMode="auto">
          <a:xfrm>
            <a:off x="662590" y="5387369"/>
            <a:ext cx="1725010" cy="312738"/>
          </a:xfrm>
          <a:prstGeom prst="wedgeRoundRectCallout">
            <a:avLst>
              <a:gd name="adj1" fmla="val 32222"/>
              <a:gd name="adj2" fmla="val 7870"/>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altLang="en-US" sz="1400" b="1" dirty="0">
                <a:solidFill>
                  <a:srgbClr val="000000"/>
                </a:solidFill>
                <a:latin typeface="Arial" pitchFamily="34" charset="0"/>
                <a:ea typeface="ＭＳ Ｐゴシック" pitchFamily="34" charset="-128"/>
              </a:rPr>
              <a:t>REF_SECTOR</a:t>
            </a:r>
            <a:endParaRPr lang="en-US" altLang="en-US" sz="1400" b="1" dirty="0">
              <a:solidFill>
                <a:srgbClr val="000000"/>
              </a:solidFill>
              <a:latin typeface="Arial" pitchFamily="34" charset="0"/>
              <a:ea typeface="ＭＳ Ｐゴシック" pitchFamily="34" charset="-128"/>
            </a:endParaRPr>
          </a:p>
        </p:txBody>
      </p:sp>
      <p:sp>
        <p:nvSpPr>
          <p:cNvPr id="38" name="Rounded Rectangular Callout 37"/>
          <p:cNvSpPr>
            <a:spLocks noChangeArrowheads="1"/>
          </p:cNvSpPr>
          <p:nvPr/>
        </p:nvSpPr>
        <p:spPr bwMode="auto">
          <a:xfrm>
            <a:off x="662590" y="5850633"/>
            <a:ext cx="1725010" cy="312738"/>
          </a:xfrm>
          <a:prstGeom prst="wedgeRoundRectCallout">
            <a:avLst>
              <a:gd name="adj1" fmla="val 32222"/>
              <a:gd name="adj2" fmla="val 7870"/>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altLang="en-US" sz="1400" b="1" dirty="0">
                <a:solidFill>
                  <a:srgbClr val="000000"/>
                </a:solidFill>
                <a:latin typeface="Arial" pitchFamily="34" charset="0"/>
                <a:ea typeface="ＭＳ Ｐゴシック" pitchFamily="34" charset="-128"/>
              </a:rPr>
              <a:t>REF_AREA</a:t>
            </a:r>
            <a:endParaRPr lang="en-US" altLang="en-US" sz="1400" b="1" dirty="0">
              <a:solidFill>
                <a:srgbClr val="000000"/>
              </a:solidFill>
              <a:latin typeface="Arial" pitchFamily="34" charset="0"/>
              <a:ea typeface="ＭＳ Ｐゴシック" pitchFamily="34" charset="-128"/>
            </a:endParaRPr>
          </a:p>
        </p:txBody>
      </p:sp>
      <p:sp>
        <p:nvSpPr>
          <p:cNvPr id="39" name="Rounded Rectangular Callout 15"/>
          <p:cNvSpPr>
            <a:spLocks noChangeArrowheads="1"/>
          </p:cNvSpPr>
          <p:nvPr/>
        </p:nvSpPr>
        <p:spPr bwMode="auto">
          <a:xfrm>
            <a:off x="4983512" y="5865832"/>
            <a:ext cx="2073680" cy="312738"/>
          </a:xfrm>
          <a:prstGeom prst="wedgeRoundRectCallout">
            <a:avLst>
              <a:gd name="adj1" fmla="val 32222"/>
              <a:gd name="adj2" fmla="val 7870"/>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altLang="en-US" sz="1400" b="1" dirty="0">
                <a:solidFill>
                  <a:srgbClr val="000000"/>
                </a:solidFill>
                <a:latin typeface="Arial" pitchFamily="34" charset="0"/>
                <a:ea typeface="ＭＳ Ｐゴシック" pitchFamily="34" charset="-128"/>
              </a:rPr>
              <a:t>UNIT_MEASURE</a:t>
            </a:r>
            <a:endParaRPr lang="en-US" altLang="en-US" sz="1400" b="1" dirty="0">
              <a:solidFill>
                <a:srgbClr val="000000"/>
              </a:solidFill>
              <a:latin typeface="Arial" pitchFamily="34" charset="0"/>
              <a:ea typeface="ＭＳ Ｐゴシック" pitchFamily="34" charset="-128"/>
            </a:endParaRPr>
          </a:p>
        </p:txBody>
      </p:sp>
      <p:sp>
        <p:nvSpPr>
          <p:cNvPr id="40" name="Rounded Rectangular Callout 15"/>
          <p:cNvSpPr>
            <a:spLocks noChangeArrowheads="1"/>
          </p:cNvSpPr>
          <p:nvPr/>
        </p:nvSpPr>
        <p:spPr bwMode="auto">
          <a:xfrm>
            <a:off x="7162410" y="5381526"/>
            <a:ext cx="1693102" cy="312738"/>
          </a:xfrm>
          <a:prstGeom prst="wedgeRoundRectCallout">
            <a:avLst>
              <a:gd name="adj1" fmla="val 32222"/>
              <a:gd name="adj2" fmla="val 7870"/>
              <a:gd name="adj3" fmla="val 16667"/>
            </a:avLst>
          </a:prstGeom>
          <a:gradFill flip="none" rotWithShape="1">
            <a:gsLst>
              <a:gs pos="0">
                <a:srgbClr val="FF3300">
                  <a:tint val="66000"/>
                  <a:satMod val="160000"/>
                </a:srgbClr>
              </a:gs>
              <a:gs pos="50000">
                <a:srgbClr val="FF3300">
                  <a:tint val="44500"/>
                  <a:satMod val="160000"/>
                </a:srgbClr>
              </a:gs>
              <a:gs pos="100000">
                <a:srgbClr val="FF3300">
                  <a:tint val="23500"/>
                  <a:satMod val="160000"/>
                </a:srgbClr>
              </a:gs>
            </a:gsLst>
            <a:lin ang="2700000" scaled="1"/>
            <a:tileRect/>
          </a:gradFill>
        </p:spPr>
        <p:style>
          <a:lnRef idx="2">
            <a:schemeClr val="accent3">
              <a:shade val="50000"/>
            </a:schemeClr>
          </a:lnRef>
          <a:fillRef idx="1">
            <a:schemeClr val="accent3"/>
          </a:fillRef>
          <a:effectRef idx="0">
            <a:schemeClr val="accent3"/>
          </a:effectRef>
          <a:fontRef idx="minor">
            <a:schemeClr val="lt1"/>
          </a:fontRef>
        </p:style>
        <p:txBody>
          <a:bodyPr anchor="ctr"/>
          <a:lstStyle/>
          <a:p>
            <a:r>
              <a:rPr lang="fr-BE" altLang="en-US" sz="1400" b="1" dirty="0">
                <a:solidFill>
                  <a:srgbClr val="000000"/>
                </a:solidFill>
                <a:latin typeface="Arial" pitchFamily="34" charset="0"/>
                <a:ea typeface="ＭＳ Ｐゴシック" pitchFamily="34" charset="-128"/>
              </a:rPr>
              <a:t>OBS_STATUS</a:t>
            </a:r>
            <a:endParaRPr lang="en-US" altLang="en-US" sz="1400" b="1" dirty="0">
              <a:solidFill>
                <a:srgbClr val="000000"/>
              </a:solidFill>
              <a:latin typeface="Arial" pitchFamily="34" charset="0"/>
              <a:ea typeface="ＭＳ Ｐゴシック" pitchFamily="34" charset="-128"/>
            </a:endParaRPr>
          </a:p>
        </p:txBody>
      </p:sp>
      <p:sp>
        <p:nvSpPr>
          <p:cNvPr id="41" name="Rounded Rectangular Callout 15"/>
          <p:cNvSpPr>
            <a:spLocks noChangeArrowheads="1"/>
          </p:cNvSpPr>
          <p:nvPr/>
        </p:nvSpPr>
        <p:spPr bwMode="auto">
          <a:xfrm>
            <a:off x="7162409" y="5866527"/>
            <a:ext cx="1693102" cy="312738"/>
          </a:xfrm>
          <a:prstGeom prst="wedgeRoundRectCallout">
            <a:avLst>
              <a:gd name="adj1" fmla="val 32222"/>
              <a:gd name="adj2" fmla="val 7870"/>
              <a:gd name="adj3" fmla="val 16667"/>
            </a:avLst>
          </a:prstGeom>
          <a:gradFill flip="none" rotWithShape="1">
            <a:gsLst>
              <a:gs pos="0">
                <a:srgbClr val="FF3300">
                  <a:tint val="66000"/>
                  <a:satMod val="160000"/>
                </a:srgbClr>
              </a:gs>
              <a:gs pos="50000">
                <a:srgbClr val="FF3300">
                  <a:tint val="44500"/>
                  <a:satMod val="160000"/>
                </a:srgbClr>
              </a:gs>
              <a:gs pos="100000">
                <a:srgbClr val="FF3300">
                  <a:tint val="23500"/>
                  <a:satMod val="160000"/>
                </a:srgbClr>
              </a:gs>
            </a:gsLst>
            <a:lin ang="2700000" scaled="1"/>
            <a:tileRect/>
          </a:gradFill>
        </p:spPr>
        <p:style>
          <a:lnRef idx="2">
            <a:schemeClr val="accent3">
              <a:shade val="50000"/>
            </a:schemeClr>
          </a:lnRef>
          <a:fillRef idx="1">
            <a:schemeClr val="accent3"/>
          </a:fillRef>
          <a:effectRef idx="0">
            <a:schemeClr val="accent3"/>
          </a:effectRef>
          <a:fontRef idx="minor">
            <a:schemeClr val="lt1"/>
          </a:fontRef>
        </p:style>
        <p:txBody>
          <a:bodyPr anchor="ctr"/>
          <a:lstStyle/>
          <a:p>
            <a:r>
              <a:rPr lang="fr-BE" altLang="en-US" sz="1400" b="1" dirty="0">
                <a:solidFill>
                  <a:srgbClr val="000000"/>
                </a:solidFill>
                <a:latin typeface="Arial" pitchFamily="34" charset="0"/>
                <a:ea typeface="ＭＳ Ｐゴシック" pitchFamily="34" charset="-128"/>
              </a:rPr>
              <a:t>CONF_STATUS</a:t>
            </a:r>
            <a:endParaRPr lang="en-US" altLang="en-US" sz="1400" b="1" dirty="0">
              <a:solidFill>
                <a:srgbClr val="000000"/>
              </a:solidFill>
              <a:latin typeface="Arial" pitchFamily="34" charset="0"/>
              <a:ea typeface="ＭＳ Ｐゴシック" pitchFamily="34" charset="-128"/>
            </a:endParaRPr>
          </a:p>
        </p:txBody>
      </p:sp>
      <p:sp>
        <p:nvSpPr>
          <p:cNvPr id="42" name="Rounded Rectangular Callout 15"/>
          <p:cNvSpPr>
            <a:spLocks noChangeArrowheads="1"/>
          </p:cNvSpPr>
          <p:nvPr/>
        </p:nvSpPr>
        <p:spPr bwMode="auto">
          <a:xfrm>
            <a:off x="4992354" y="5381526"/>
            <a:ext cx="1814612" cy="312738"/>
          </a:xfrm>
          <a:prstGeom prst="wedgeRoundRectCallout">
            <a:avLst>
              <a:gd name="adj1" fmla="val 32222"/>
              <a:gd name="adj2" fmla="val 7870"/>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altLang="en-US" sz="1400" b="1" dirty="0">
                <a:solidFill>
                  <a:srgbClr val="000000"/>
                </a:solidFill>
                <a:latin typeface="Arial" pitchFamily="34" charset="0"/>
                <a:ea typeface="ＭＳ Ｐゴシック" pitchFamily="34" charset="-128"/>
              </a:rPr>
              <a:t>TIME_PERIOD</a:t>
            </a:r>
            <a:endParaRPr lang="en-US" altLang="en-US" sz="1400" b="1" dirty="0">
              <a:solidFill>
                <a:srgbClr val="000000"/>
              </a:solidFill>
              <a:latin typeface="Arial" pitchFamily="34" charset="0"/>
              <a:ea typeface="ＭＳ Ｐゴシック" pitchFamily="34" charset="-128"/>
            </a:endParaRPr>
          </a:p>
        </p:txBody>
      </p:sp>
      <p:sp>
        <p:nvSpPr>
          <p:cNvPr id="43" name="Rounded Rectangular Callout 15"/>
          <p:cNvSpPr>
            <a:spLocks noChangeArrowheads="1"/>
          </p:cNvSpPr>
          <p:nvPr/>
        </p:nvSpPr>
        <p:spPr bwMode="auto">
          <a:xfrm>
            <a:off x="2468880" y="5865832"/>
            <a:ext cx="2482833" cy="312738"/>
          </a:xfrm>
          <a:prstGeom prst="wedgeRoundRectCallout">
            <a:avLst>
              <a:gd name="adj1" fmla="val 32222"/>
              <a:gd name="adj2" fmla="val 7870"/>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altLang="en-US" sz="1400" b="1" dirty="0">
                <a:solidFill>
                  <a:srgbClr val="000000"/>
                </a:solidFill>
                <a:latin typeface="Arial" pitchFamily="34" charset="0"/>
                <a:ea typeface="ＭＳ Ｐゴシック" pitchFamily="34" charset="-128"/>
              </a:rPr>
              <a:t>ACCOUNTING_ENTRY</a:t>
            </a:r>
            <a:endParaRPr lang="en-US" altLang="en-US" sz="1400" b="1" dirty="0">
              <a:solidFill>
                <a:srgbClr val="000000"/>
              </a:solidFill>
              <a:latin typeface="Arial" pitchFamily="34" charset="0"/>
              <a:ea typeface="ＭＳ Ｐゴシック" pitchFamily="34" charset="-128"/>
            </a:endParaRPr>
          </a:p>
        </p:txBody>
      </p:sp>
      <p:sp>
        <p:nvSpPr>
          <p:cNvPr id="44" name="Rounded Rectangular Callout 15"/>
          <p:cNvSpPr>
            <a:spLocks noChangeArrowheads="1"/>
          </p:cNvSpPr>
          <p:nvPr/>
        </p:nvSpPr>
        <p:spPr bwMode="auto">
          <a:xfrm>
            <a:off x="2676422" y="5381526"/>
            <a:ext cx="2139417" cy="312738"/>
          </a:xfrm>
          <a:prstGeom prst="wedgeRoundRectCallout">
            <a:avLst>
              <a:gd name="adj1" fmla="val 32222"/>
              <a:gd name="adj2" fmla="val 7870"/>
              <a:gd name="adj3"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r>
              <a:rPr lang="fr-BE" altLang="en-US" sz="1400" b="1" dirty="0">
                <a:solidFill>
                  <a:srgbClr val="000000"/>
                </a:solidFill>
                <a:latin typeface="Arial" pitchFamily="34" charset="0"/>
                <a:ea typeface="ＭＳ Ｐゴシック" pitchFamily="34" charset="-128"/>
              </a:rPr>
              <a:t>TRANSFORMATION</a:t>
            </a:r>
            <a:endParaRPr lang="en-US" altLang="en-US" sz="1400" b="1" dirty="0">
              <a:solidFill>
                <a:srgbClr val="000000"/>
              </a:solidFill>
              <a:latin typeface="Arial" pitchFamily="34" charset="0"/>
              <a:ea typeface="ＭＳ Ｐゴシック" pitchFamily="34" charset="-128"/>
            </a:endParaRPr>
          </a:p>
        </p:txBody>
      </p:sp>
      <p:sp>
        <p:nvSpPr>
          <p:cNvPr id="45" name="Rounded Rectangular Callout 15"/>
          <p:cNvSpPr>
            <a:spLocks noChangeArrowheads="1"/>
          </p:cNvSpPr>
          <p:nvPr/>
        </p:nvSpPr>
        <p:spPr bwMode="auto">
          <a:xfrm>
            <a:off x="4962867" y="6333192"/>
            <a:ext cx="2073680" cy="312738"/>
          </a:xfrm>
          <a:prstGeom prst="wedgeRoundRectCallout">
            <a:avLst>
              <a:gd name="adj1" fmla="val 32222"/>
              <a:gd name="adj2" fmla="val 7870"/>
              <a:gd name="adj3" fmla="val 16667"/>
            </a:avLst>
          </a:prstGeom>
          <a:gradFill flip="none" rotWithShape="1">
            <a:gsLst>
              <a:gs pos="0">
                <a:srgbClr val="FF3300">
                  <a:tint val="66000"/>
                  <a:satMod val="160000"/>
                </a:srgbClr>
              </a:gs>
              <a:gs pos="50000">
                <a:srgbClr val="FF3300">
                  <a:tint val="44500"/>
                  <a:satMod val="160000"/>
                </a:srgbClr>
              </a:gs>
              <a:gs pos="100000">
                <a:srgbClr val="FF3300">
                  <a:tint val="23500"/>
                  <a:satMod val="160000"/>
                </a:srgbClr>
              </a:gs>
            </a:gsLst>
            <a:lin ang="2700000" scaled="1"/>
            <a:tileRect/>
          </a:gradFill>
        </p:spPr>
        <p:style>
          <a:lnRef idx="2">
            <a:schemeClr val="accent3">
              <a:shade val="50000"/>
            </a:schemeClr>
          </a:lnRef>
          <a:fillRef idx="1">
            <a:schemeClr val="accent3"/>
          </a:fillRef>
          <a:effectRef idx="0">
            <a:schemeClr val="accent3"/>
          </a:effectRef>
          <a:fontRef idx="minor">
            <a:schemeClr val="lt1"/>
          </a:fontRef>
        </p:style>
        <p:txBody>
          <a:bodyPr anchor="ctr"/>
          <a:lstStyle/>
          <a:p>
            <a:r>
              <a:rPr lang="fr-BE" altLang="en-US" sz="1400" b="1" dirty="0">
                <a:solidFill>
                  <a:srgbClr val="000000"/>
                </a:solidFill>
                <a:latin typeface="Arial" pitchFamily="34" charset="0"/>
                <a:ea typeface="ＭＳ Ｐゴシック" pitchFamily="34" charset="-128"/>
              </a:rPr>
              <a:t>REF_YEAR_PRICE</a:t>
            </a:r>
            <a:endParaRPr lang="en-US" altLang="en-US" sz="1400" b="1" dirty="0">
              <a:solidFill>
                <a:srgbClr val="000000"/>
              </a:solidFill>
              <a:latin typeface="Arial" pitchFamily="34" charset="0"/>
              <a:ea typeface="ＭＳ Ｐゴシック" pitchFamily="34" charset="-128"/>
            </a:endParaRPr>
          </a:p>
        </p:txBody>
      </p:sp>
      <p:sp>
        <p:nvSpPr>
          <p:cNvPr id="17" name="Rounded Rectangle 22"/>
          <p:cNvSpPr>
            <a:spLocks noChangeArrowheads="1"/>
          </p:cNvSpPr>
          <p:nvPr/>
        </p:nvSpPr>
        <p:spPr bwMode="auto">
          <a:xfrm>
            <a:off x="733548" y="487304"/>
            <a:ext cx="381000" cy="381000"/>
          </a:xfrm>
          <a:prstGeom prst="roundRect">
            <a:avLst>
              <a:gd name="adj" fmla="val 16667"/>
            </a:avLst>
          </a:prstGeom>
          <a:gradFill rotWithShape="1">
            <a:gsLst>
              <a:gs pos="0">
                <a:srgbClr val="C7E29E"/>
              </a:gs>
              <a:gs pos="50000">
                <a:srgbClr val="DBEBC4"/>
              </a:gs>
              <a:gs pos="100000">
                <a:srgbClr val="EDF5E2"/>
              </a:gs>
            </a:gsLst>
            <a:lin ang="5400000" scaled="1"/>
          </a:gradFill>
          <a:ln w="25400" algn="ctr">
            <a:solidFill>
              <a:srgbClr val="71893F"/>
            </a:solidFill>
            <a:miter lim="800000"/>
            <a:headEnd/>
            <a:tailEnd/>
          </a:ln>
        </p:spPr>
        <p:txBody>
          <a:bodyPr anchor="ctr"/>
          <a:lstStyle/>
          <a:p>
            <a:endParaRPr lang="fr-FR" altLang="en-US" sz="1400" b="1" dirty="0">
              <a:solidFill>
                <a:srgbClr val="000000"/>
              </a:solidFill>
              <a:latin typeface="Verdana"/>
              <a:ea typeface="ＭＳ Ｐゴシック" pitchFamily="34" charset="-128"/>
            </a:endParaRPr>
          </a:p>
        </p:txBody>
      </p:sp>
      <p:sp>
        <p:nvSpPr>
          <p:cNvPr id="18" name="Rounded Rectangle 17"/>
          <p:cNvSpPr/>
          <p:nvPr/>
        </p:nvSpPr>
        <p:spPr>
          <a:xfrm>
            <a:off x="3019548" y="487304"/>
            <a:ext cx="381000" cy="381000"/>
          </a:xfrm>
          <a:prstGeom prst="roundRect">
            <a:avLst/>
          </a:prstGeom>
          <a:gradFill flip="none" rotWithShape="1">
            <a:gsLst>
              <a:gs pos="0">
                <a:srgbClr val="FF3300">
                  <a:tint val="66000"/>
                  <a:satMod val="160000"/>
                </a:srgbClr>
              </a:gs>
              <a:gs pos="50000">
                <a:srgbClr val="FF3300">
                  <a:tint val="44500"/>
                  <a:satMod val="160000"/>
                </a:srgbClr>
              </a:gs>
              <a:gs pos="100000">
                <a:srgbClr val="FF3300">
                  <a:tint val="23500"/>
                  <a:satMod val="160000"/>
                </a:srgbClr>
              </a:gs>
            </a:gsLst>
            <a:lin ang="2700000" scaled="1"/>
            <a:tileRect/>
          </a:gradFill>
        </p:spPr>
        <p:style>
          <a:lnRef idx="2">
            <a:schemeClr val="accent3">
              <a:shade val="50000"/>
            </a:schemeClr>
          </a:lnRef>
          <a:fillRef idx="1">
            <a:schemeClr val="accent3"/>
          </a:fillRef>
          <a:effectRef idx="0">
            <a:schemeClr val="accent3"/>
          </a:effectRef>
          <a:fontRef idx="minor">
            <a:schemeClr val="lt1"/>
          </a:fontRef>
        </p:style>
        <p:txBody>
          <a:bodyPr anchor="ctr"/>
          <a:lstStyle/>
          <a:p>
            <a:pPr>
              <a:defRPr/>
            </a:pPr>
            <a:endParaRPr lang="en-US" sz="2000" dirty="0">
              <a:solidFill>
                <a:srgbClr val="000000"/>
              </a:solidFill>
            </a:endParaRPr>
          </a:p>
        </p:txBody>
      </p:sp>
      <p:sp>
        <p:nvSpPr>
          <p:cNvPr id="19" name="Rounded Rectangle 18"/>
          <p:cNvSpPr/>
          <p:nvPr/>
        </p:nvSpPr>
        <p:spPr>
          <a:xfrm>
            <a:off x="5457948" y="487304"/>
            <a:ext cx="381000" cy="381000"/>
          </a:xfrm>
          <a:prstGeom prst="roundRect">
            <a:avLst/>
          </a:prstGeom>
          <a:gradFill flip="none" rotWithShape="1">
            <a:gsLst>
              <a:gs pos="0">
                <a:srgbClr val="0066FF">
                  <a:tint val="66000"/>
                  <a:satMod val="160000"/>
                </a:srgbClr>
              </a:gs>
              <a:gs pos="50000">
                <a:srgbClr val="0066FF">
                  <a:tint val="44500"/>
                  <a:satMod val="160000"/>
                </a:srgbClr>
              </a:gs>
              <a:gs pos="100000">
                <a:srgbClr val="0066FF">
                  <a:tint val="23500"/>
                  <a:satMod val="160000"/>
                </a:srgbClr>
              </a:gs>
            </a:gsLst>
            <a:lin ang="2700000" scaled="1"/>
            <a:tileRect/>
          </a:gradFill>
        </p:spPr>
        <p:style>
          <a:lnRef idx="2">
            <a:schemeClr val="accent3">
              <a:shade val="50000"/>
            </a:schemeClr>
          </a:lnRef>
          <a:fillRef idx="1">
            <a:schemeClr val="accent3"/>
          </a:fillRef>
          <a:effectRef idx="0">
            <a:schemeClr val="accent3"/>
          </a:effectRef>
          <a:fontRef idx="minor">
            <a:schemeClr val="lt1"/>
          </a:fontRef>
        </p:style>
        <p:txBody>
          <a:bodyPr anchor="ctr"/>
          <a:lstStyle/>
          <a:p>
            <a:pPr>
              <a:defRPr/>
            </a:pPr>
            <a:endParaRPr lang="en-US" sz="2000" dirty="0">
              <a:solidFill>
                <a:srgbClr val="000000"/>
              </a:solidFill>
            </a:endParaRPr>
          </a:p>
        </p:txBody>
      </p:sp>
      <p:sp>
        <p:nvSpPr>
          <p:cNvPr id="20" name="TextBox 25"/>
          <p:cNvSpPr txBox="1">
            <a:spLocks noChangeArrowheads="1"/>
          </p:cNvSpPr>
          <p:nvPr/>
        </p:nvSpPr>
        <p:spPr bwMode="auto">
          <a:xfrm>
            <a:off x="1190748" y="487304"/>
            <a:ext cx="15359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ea typeface="ＭＳ Ｐゴシック" pitchFamily="34" charset="-128"/>
              </a:defRPr>
            </a:lvl1pPr>
            <a:lvl2pPr marL="742950" indent="-285750" eaLnBrk="0" hangingPunct="0">
              <a:defRPr sz="2000">
                <a:solidFill>
                  <a:schemeClr val="tx1"/>
                </a:solidFill>
                <a:latin typeface="Arial" pitchFamily="34" charset="0"/>
                <a:ea typeface="ＭＳ Ｐゴシック" pitchFamily="34" charset="-128"/>
              </a:defRPr>
            </a:lvl2pPr>
            <a:lvl3pPr marL="1143000" indent="-228600" eaLnBrk="0" hangingPunct="0">
              <a:defRPr sz="2000">
                <a:solidFill>
                  <a:schemeClr val="tx1"/>
                </a:solidFill>
                <a:latin typeface="Arial" pitchFamily="34" charset="0"/>
                <a:ea typeface="ＭＳ Ｐゴシック" pitchFamily="34" charset="-128"/>
              </a:defRPr>
            </a:lvl3pPr>
            <a:lvl4pPr marL="1600200" indent="-228600" eaLnBrk="0" hangingPunct="0">
              <a:defRPr sz="2000">
                <a:solidFill>
                  <a:schemeClr val="tx1"/>
                </a:solidFill>
                <a:latin typeface="Arial" pitchFamily="34" charset="0"/>
                <a:ea typeface="ＭＳ Ｐゴシック" pitchFamily="34" charset="-128"/>
              </a:defRPr>
            </a:lvl4pPr>
            <a:lvl5pPr marL="2057400" indent="-228600" eaLnBrk="0" hangingPunct="0">
              <a:defRPr sz="2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000">
                <a:solidFill>
                  <a:schemeClr val="tx1"/>
                </a:solidFill>
                <a:latin typeface="Arial" pitchFamily="34" charset="0"/>
                <a:ea typeface="ＭＳ Ｐゴシック" pitchFamily="34" charset="-128"/>
              </a:defRPr>
            </a:lvl9pPr>
          </a:lstStyle>
          <a:p>
            <a:pPr algn="l" eaLnBrk="1" hangingPunct="1"/>
            <a:r>
              <a:rPr lang="fr-BE" altLang="en-US" sz="1400" b="1" dirty="0">
                <a:solidFill>
                  <a:srgbClr val="00B050"/>
                </a:solidFill>
                <a:latin typeface="Verdana"/>
              </a:rPr>
              <a:t>DIMENSIONS</a:t>
            </a:r>
            <a:endParaRPr lang="en-US" altLang="en-US" sz="1400" b="1" dirty="0">
              <a:solidFill>
                <a:srgbClr val="00B050"/>
              </a:solidFill>
              <a:latin typeface="Verdana"/>
            </a:endParaRPr>
          </a:p>
        </p:txBody>
      </p:sp>
      <p:sp>
        <p:nvSpPr>
          <p:cNvPr id="21" name="TextBox 26"/>
          <p:cNvSpPr txBox="1">
            <a:spLocks noChangeArrowheads="1"/>
          </p:cNvSpPr>
          <p:nvPr/>
        </p:nvSpPr>
        <p:spPr bwMode="auto">
          <a:xfrm>
            <a:off x="3476748" y="487304"/>
            <a:ext cx="14622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eaLnBrk="1" hangingPunct="1">
              <a:defRPr sz="1400" b="1">
                <a:solidFill>
                  <a:srgbClr val="00B050"/>
                </a:solidFill>
                <a:latin typeface="+mn-lt"/>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fr-BE" altLang="en-US" dirty="0">
                <a:solidFill>
                  <a:srgbClr val="FF0000"/>
                </a:solidFill>
                <a:ea typeface="ＭＳ Ｐゴシック" pitchFamily="34" charset="-128"/>
              </a:rPr>
              <a:t>ATTRIBUTES</a:t>
            </a:r>
            <a:endParaRPr lang="en-US" altLang="en-US" dirty="0">
              <a:solidFill>
                <a:srgbClr val="FF0000"/>
              </a:solidFill>
              <a:ea typeface="ＭＳ Ｐゴシック" pitchFamily="34" charset="-128"/>
            </a:endParaRPr>
          </a:p>
        </p:txBody>
      </p:sp>
      <p:sp>
        <p:nvSpPr>
          <p:cNvPr id="22" name="Rectangle 27"/>
          <p:cNvSpPr>
            <a:spLocks noChangeArrowheads="1"/>
          </p:cNvSpPr>
          <p:nvPr/>
        </p:nvSpPr>
        <p:spPr bwMode="auto">
          <a:xfrm>
            <a:off x="5991348" y="487304"/>
            <a:ext cx="12843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fr-BE" altLang="en-US" sz="1400" b="1" dirty="0">
                <a:solidFill>
                  <a:srgbClr val="3366FF"/>
                </a:solidFill>
                <a:latin typeface="Verdana"/>
                <a:ea typeface="ＭＳ Ｐゴシック" pitchFamily="34" charset="-128"/>
              </a:rPr>
              <a:t>MEASURES</a:t>
            </a:r>
            <a:endParaRPr lang="en-US" altLang="en-US" sz="1400" b="1" dirty="0">
              <a:solidFill>
                <a:srgbClr val="3366FF"/>
              </a:solidFill>
              <a:latin typeface="Verdana"/>
              <a:ea typeface="ＭＳ Ｐゴシック" pitchFamily="34" charset="-128"/>
            </a:endParaRPr>
          </a:p>
        </p:txBody>
      </p:sp>
    </p:spTree>
    <p:extLst>
      <p:ext uri="{BB962C8B-B14F-4D97-AF65-F5344CB8AC3E}">
        <p14:creationId xmlns:p14="http://schemas.microsoft.com/office/powerpoint/2010/main" val="1675581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3"/>
          <p:cNvSpPr>
            <a:spLocks noGrp="1"/>
          </p:cNvSpPr>
          <p:nvPr>
            <p:ph type="title"/>
          </p:nvPr>
        </p:nvSpPr>
        <p:spPr>
          <a:xfrm>
            <a:off x="256148" y="-13447"/>
            <a:ext cx="8509000" cy="620713"/>
          </a:xfrm>
        </p:spPr>
        <p:txBody>
          <a:bodyPr/>
          <a:lstStyle/>
          <a:p>
            <a:r>
              <a:rPr lang="en-GB" altLang="en-US" sz="2400" dirty="0" smtClean="0"/>
              <a:t>DATA STRUCTURE DEFINITION</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775" y="987108"/>
            <a:ext cx="4698869" cy="132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19313"/>
          <a:stretch/>
        </p:blipFill>
        <p:spPr bwMode="auto">
          <a:xfrm>
            <a:off x="358775" y="2573338"/>
            <a:ext cx="6929129" cy="3634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5072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8642" y="2747357"/>
            <a:ext cx="1571625"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3"/>
          <p:cNvSpPr>
            <a:spLocks noGrp="1"/>
          </p:cNvSpPr>
          <p:nvPr>
            <p:ph type="title"/>
          </p:nvPr>
        </p:nvSpPr>
        <p:spPr>
          <a:xfrm>
            <a:off x="256148" y="-13447"/>
            <a:ext cx="8509000" cy="620713"/>
          </a:xfrm>
        </p:spPr>
        <p:txBody>
          <a:bodyPr/>
          <a:lstStyle/>
          <a:p>
            <a:r>
              <a:rPr lang="en-GB" altLang="en-US" sz="2400" dirty="0" smtClean="0"/>
              <a:t>SDMX Information Model - Summary</a:t>
            </a:r>
          </a:p>
        </p:txBody>
      </p:sp>
      <p:sp>
        <p:nvSpPr>
          <p:cNvPr id="2" name="Rounded Rectangle 1"/>
          <p:cNvSpPr/>
          <p:nvPr/>
        </p:nvSpPr>
        <p:spPr>
          <a:xfrm>
            <a:off x="1335087" y="1481397"/>
            <a:ext cx="1818640" cy="579120"/>
          </a:xfrm>
          <a:prstGeom prst="roundRect">
            <a:avLst/>
          </a:prstGeom>
          <a:solidFill>
            <a:srgbClr val="FFC000"/>
          </a:solidFill>
          <a:ln/>
        </p:spPr>
        <p:style>
          <a:lnRef idx="1">
            <a:schemeClr val="accent2"/>
          </a:lnRef>
          <a:fillRef idx="2">
            <a:schemeClr val="accent2"/>
          </a:fillRef>
          <a:effectRef idx="1">
            <a:schemeClr val="accent2"/>
          </a:effectRef>
          <a:fontRef idx="minor">
            <a:schemeClr val="dk1"/>
          </a:fontRef>
        </p:style>
        <p:txBody>
          <a:bodyPr rtlCol="0" anchor="ctr"/>
          <a:lstStyle/>
          <a:p>
            <a:pPr defTabSz="457200" fontAlgn="auto">
              <a:spcBef>
                <a:spcPts val="0"/>
              </a:spcBef>
              <a:spcAft>
                <a:spcPts val="0"/>
              </a:spcAft>
            </a:pPr>
            <a:r>
              <a:rPr lang="fr-BE" dirty="0" smtClean="0">
                <a:solidFill>
                  <a:srgbClr val="000000"/>
                </a:solidFill>
              </a:rPr>
              <a:t>DSD</a:t>
            </a:r>
            <a:endParaRPr lang="en-GB" dirty="0">
              <a:solidFill>
                <a:srgbClr val="000000"/>
              </a:solidFill>
            </a:endParaRPr>
          </a:p>
        </p:txBody>
      </p:sp>
      <p:sp>
        <p:nvSpPr>
          <p:cNvPr id="8" name="Rounded Rectangle 7"/>
          <p:cNvSpPr/>
          <p:nvPr/>
        </p:nvSpPr>
        <p:spPr>
          <a:xfrm>
            <a:off x="4120038" y="1481397"/>
            <a:ext cx="1818640" cy="57912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defTabSz="457200" fontAlgn="auto">
              <a:spcBef>
                <a:spcPts val="0"/>
              </a:spcBef>
              <a:spcAft>
                <a:spcPts val="0"/>
              </a:spcAft>
            </a:pPr>
            <a:r>
              <a:rPr lang="fr-BE" dirty="0" smtClean="0">
                <a:solidFill>
                  <a:srgbClr val="000000"/>
                </a:solidFill>
              </a:rPr>
              <a:t>Concept </a:t>
            </a:r>
            <a:r>
              <a:rPr lang="fr-BE" dirty="0" err="1" smtClean="0">
                <a:solidFill>
                  <a:srgbClr val="000000"/>
                </a:solidFill>
              </a:rPr>
              <a:t>Scheme</a:t>
            </a:r>
            <a:endParaRPr lang="en-GB" dirty="0">
              <a:solidFill>
                <a:srgbClr val="000000"/>
              </a:solidFill>
            </a:endParaRPr>
          </a:p>
        </p:txBody>
      </p:sp>
      <p:sp>
        <p:nvSpPr>
          <p:cNvPr id="9" name="Rounded Rectangle 8"/>
          <p:cNvSpPr/>
          <p:nvPr/>
        </p:nvSpPr>
        <p:spPr>
          <a:xfrm>
            <a:off x="6788785" y="1481397"/>
            <a:ext cx="1818640" cy="57912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defTabSz="457200" fontAlgn="auto">
              <a:spcBef>
                <a:spcPts val="0"/>
              </a:spcBef>
              <a:spcAft>
                <a:spcPts val="0"/>
              </a:spcAft>
            </a:pPr>
            <a:r>
              <a:rPr lang="fr-BE" dirty="0" smtClean="0">
                <a:solidFill>
                  <a:srgbClr val="000000"/>
                </a:solidFill>
              </a:rPr>
              <a:t>Code </a:t>
            </a:r>
            <a:r>
              <a:rPr lang="fr-BE" dirty="0" err="1" smtClean="0">
                <a:solidFill>
                  <a:srgbClr val="000000"/>
                </a:solidFill>
              </a:rPr>
              <a:t>lists</a:t>
            </a:r>
            <a:endParaRPr lang="en-GB" dirty="0">
              <a:solidFill>
                <a:srgbClr val="000000"/>
              </a:solidFill>
            </a:endParaRPr>
          </a:p>
        </p:txBody>
      </p:sp>
      <p:cxnSp>
        <p:nvCxnSpPr>
          <p:cNvPr id="4" name="Straight Arrow Connector 3"/>
          <p:cNvCxnSpPr>
            <a:stCxn id="2" idx="2"/>
          </p:cNvCxnSpPr>
          <p:nvPr/>
        </p:nvCxnSpPr>
        <p:spPr bwMode="auto">
          <a:xfrm flipH="1">
            <a:off x="1899920" y="2060517"/>
            <a:ext cx="344487" cy="686839"/>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10" name="Straight Arrow Connector 9"/>
          <p:cNvCxnSpPr>
            <a:stCxn id="8" idx="2"/>
          </p:cNvCxnSpPr>
          <p:nvPr/>
        </p:nvCxnSpPr>
        <p:spPr bwMode="auto">
          <a:xfrm>
            <a:off x="5029358" y="2060517"/>
            <a:ext cx="1107282" cy="686839"/>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13" name="Straight Arrow Connector 12"/>
          <p:cNvCxnSpPr>
            <a:stCxn id="8" idx="2"/>
          </p:cNvCxnSpPr>
          <p:nvPr/>
        </p:nvCxnSpPr>
        <p:spPr bwMode="auto">
          <a:xfrm flipH="1">
            <a:off x="4013200" y="2060517"/>
            <a:ext cx="1016158" cy="686840"/>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16" name="Straight Arrow Connector 15"/>
          <p:cNvCxnSpPr>
            <a:stCxn id="9" idx="2"/>
          </p:cNvCxnSpPr>
          <p:nvPr/>
        </p:nvCxnSpPr>
        <p:spPr bwMode="auto">
          <a:xfrm>
            <a:off x="7698105" y="2060517"/>
            <a:ext cx="0" cy="686840"/>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28" name="Straight Arrow Connector 27"/>
          <p:cNvCxnSpPr>
            <a:stCxn id="2" idx="2"/>
          </p:cNvCxnSpPr>
          <p:nvPr/>
        </p:nvCxnSpPr>
        <p:spPr bwMode="auto">
          <a:xfrm>
            <a:off x="2244407" y="2060517"/>
            <a:ext cx="508953" cy="689957"/>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45" name="Straight Arrow Connector 44"/>
          <p:cNvCxnSpPr/>
          <p:nvPr/>
        </p:nvCxnSpPr>
        <p:spPr bwMode="auto">
          <a:xfrm>
            <a:off x="3153727" y="1770957"/>
            <a:ext cx="966311" cy="0"/>
          </a:xfrm>
          <a:prstGeom prst="straightConnector1">
            <a:avLst/>
          </a:prstGeom>
          <a:ln>
            <a:solidFill>
              <a:srgbClr val="FF0000"/>
            </a:solidFill>
            <a:headEnd type="none" w="med" len="med"/>
            <a:tailEnd type="arrow"/>
          </a:ln>
        </p:spPr>
        <p:style>
          <a:lnRef idx="3">
            <a:schemeClr val="dk1"/>
          </a:lnRef>
          <a:fillRef idx="0">
            <a:schemeClr val="dk1"/>
          </a:fillRef>
          <a:effectRef idx="2">
            <a:schemeClr val="dk1"/>
          </a:effectRef>
          <a:fontRef idx="minor">
            <a:schemeClr val="tx1"/>
          </a:fontRef>
        </p:style>
      </p:cxnSp>
      <p:cxnSp>
        <p:nvCxnSpPr>
          <p:cNvPr id="47" name="Straight Arrow Connector 46"/>
          <p:cNvCxnSpPr/>
          <p:nvPr/>
        </p:nvCxnSpPr>
        <p:spPr bwMode="auto">
          <a:xfrm flipV="1">
            <a:off x="5938678" y="1762818"/>
            <a:ext cx="850107" cy="16279"/>
          </a:xfrm>
          <a:prstGeom prst="straightConnector1">
            <a:avLst/>
          </a:prstGeom>
          <a:ln>
            <a:solidFill>
              <a:srgbClr val="FF0000"/>
            </a:solidFill>
            <a:prstDash val="dash"/>
            <a:headEnd type="none" w="med" len="med"/>
            <a:tailEnd type="arrow"/>
          </a:ln>
        </p:spPr>
        <p:style>
          <a:lnRef idx="3">
            <a:schemeClr val="dk1"/>
          </a:lnRef>
          <a:fillRef idx="0">
            <a:schemeClr val="dk1"/>
          </a:fillRef>
          <a:effectRef idx="2">
            <a:schemeClr val="dk1"/>
          </a:effectRef>
          <a:fontRef idx="minor">
            <a:schemeClr val="tx1"/>
          </a:fontRef>
        </p:style>
      </p:cxnSp>
      <p:sp>
        <p:nvSpPr>
          <p:cNvPr id="48" name="TextBox 47"/>
          <p:cNvSpPr txBox="1"/>
          <p:nvPr/>
        </p:nvSpPr>
        <p:spPr>
          <a:xfrm>
            <a:off x="3170766" y="1440756"/>
            <a:ext cx="891591" cy="276999"/>
          </a:xfrm>
          <a:prstGeom prst="rect">
            <a:avLst/>
          </a:prstGeom>
          <a:noFill/>
        </p:spPr>
        <p:txBody>
          <a:bodyPr wrap="none" rtlCol="0">
            <a:spAutoFit/>
          </a:bodyPr>
          <a:lstStyle/>
          <a:p>
            <a:pPr algn="l"/>
            <a:r>
              <a:rPr lang="fr-BE" sz="1200" dirty="0" smtClean="0">
                <a:solidFill>
                  <a:srgbClr val="0F5494"/>
                </a:solidFill>
                <a:latin typeface="Arial" pitchFamily="34" charset="0"/>
                <a:ea typeface="ＭＳ Ｐゴシック" pitchFamily="34" charset="-128"/>
              </a:rPr>
              <a:t>Reference</a:t>
            </a:r>
            <a:endParaRPr lang="en-GB" sz="1200" dirty="0" err="1" smtClean="0">
              <a:solidFill>
                <a:srgbClr val="0F5494"/>
              </a:solidFill>
              <a:latin typeface="Arial" pitchFamily="34" charset="0"/>
              <a:ea typeface="ＭＳ Ｐゴシック" pitchFamily="34" charset="-128"/>
            </a:endParaRPr>
          </a:p>
        </p:txBody>
      </p:sp>
      <p:sp>
        <p:nvSpPr>
          <p:cNvPr id="50" name="TextBox 49"/>
          <p:cNvSpPr txBox="1"/>
          <p:nvPr/>
        </p:nvSpPr>
        <p:spPr>
          <a:xfrm>
            <a:off x="5918358" y="1434407"/>
            <a:ext cx="891591" cy="276999"/>
          </a:xfrm>
          <a:prstGeom prst="rect">
            <a:avLst/>
          </a:prstGeom>
          <a:noFill/>
        </p:spPr>
        <p:txBody>
          <a:bodyPr wrap="none" rtlCol="0">
            <a:spAutoFit/>
          </a:bodyPr>
          <a:lstStyle/>
          <a:p>
            <a:pPr algn="l"/>
            <a:r>
              <a:rPr lang="fr-BE" sz="1200" dirty="0" smtClean="0">
                <a:solidFill>
                  <a:srgbClr val="0F5494"/>
                </a:solidFill>
                <a:latin typeface="Arial" pitchFamily="34" charset="0"/>
                <a:ea typeface="ＭＳ Ｐゴシック" pitchFamily="34" charset="-128"/>
              </a:rPr>
              <a:t>Reference</a:t>
            </a:r>
            <a:endParaRPr lang="en-GB" sz="1200" dirty="0" err="1" smtClean="0">
              <a:solidFill>
                <a:srgbClr val="0F5494"/>
              </a:solidFill>
              <a:latin typeface="Arial" pitchFamily="34" charset="0"/>
              <a:ea typeface="ＭＳ Ｐゴシック" pitchFamily="34" charset="-128"/>
            </a:endParaRPr>
          </a:p>
        </p:txBody>
      </p:sp>
      <p:cxnSp>
        <p:nvCxnSpPr>
          <p:cNvPr id="5" name="Elbow Connector 4"/>
          <p:cNvCxnSpPr>
            <a:stCxn id="2" idx="0"/>
            <a:endCxn id="9" idx="0"/>
          </p:cNvCxnSpPr>
          <p:nvPr/>
        </p:nvCxnSpPr>
        <p:spPr bwMode="auto">
          <a:xfrm rot="5400000" flipH="1" flipV="1">
            <a:off x="4971256" y="-1245452"/>
            <a:ext cx="12700" cy="5453698"/>
          </a:xfrm>
          <a:prstGeom prst="bentConnector3">
            <a:avLst>
              <a:gd name="adj1" fmla="val 3160000"/>
            </a:avLst>
          </a:prstGeom>
          <a:ln>
            <a:solidFill>
              <a:srgbClr val="FF0000"/>
            </a:solidFill>
            <a:headEnd type="none" w="med" len="med"/>
            <a:tailEnd type="arrow"/>
          </a:ln>
        </p:spPr>
        <p:style>
          <a:lnRef idx="3">
            <a:schemeClr val="dk1"/>
          </a:lnRef>
          <a:fillRef idx="0">
            <a:schemeClr val="dk1"/>
          </a:fillRef>
          <a:effectRef idx="2">
            <a:schemeClr val="dk1"/>
          </a:effectRef>
          <a:fontRef idx="minor">
            <a:schemeClr val="tx1"/>
          </a:fontRef>
        </p:style>
      </p:cxnSp>
      <p:sp>
        <p:nvSpPr>
          <p:cNvPr id="23" name="TextBox 22"/>
          <p:cNvSpPr txBox="1"/>
          <p:nvPr/>
        </p:nvSpPr>
        <p:spPr>
          <a:xfrm>
            <a:off x="4531810" y="763847"/>
            <a:ext cx="891591" cy="276999"/>
          </a:xfrm>
          <a:prstGeom prst="rect">
            <a:avLst/>
          </a:prstGeom>
          <a:noFill/>
        </p:spPr>
        <p:txBody>
          <a:bodyPr wrap="none" rtlCol="0">
            <a:spAutoFit/>
          </a:bodyPr>
          <a:lstStyle/>
          <a:p>
            <a:pPr algn="l"/>
            <a:r>
              <a:rPr lang="fr-BE" sz="1200" dirty="0" smtClean="0">
                <a:solidFill>
                  <a:srgbClr val="0F5494"/>
                </a:solidFill>
                <a:latin typeface="Arial" pitchFamily="34" charset="0"/>
                <a:ea typeface="ＭＳ Ｐゴシック" pitchFamily="34" charset="-128"/>
              </a:rPr>
              <a:t>Reference</a:t>
            </a:r>
            <a:endParaRPr lang="en-GB" sz="1200" dirty="0" err="1" smtClean="0">
              <a:solidFill>
                <a:srgbClr val="0F5494"/>
              </a:solidFill>
              <a:latin typeface="Arial" pitchFamily="34" charset="0"/>
              <a:ea typeface="ＭＳ Ｐゴシック" pitchFamily="34" charset="-128"/>
            </a:endParaRPr>
          </a:p>
        </p:txBody>
      </p:sp>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9145" y="2747357"/>
            <a:ext cx="3400425"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25257" y="2750474"/>
            <a:ext cx="1638300"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3579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fld id="{BA2D3C06-AB64-465D-9B2A-624221E86B95}" type="slidenum">
              <a:rPr lang="en-GB" smtClean="0"/>
              <a:pPr>
                <a:defRPr/>
              </a:pPr>
              <a:t>2</a:t>
            </a:fld>
            <a:endParaRPr lang="en-GB"/>
          </a:p>
        </p:txBody>
      </p:sp>
      <p:sp>
        <p:nvSpPr>
          <p:cNvPr id="3" name="Segnaposto data 2"/>
          <p:cNvSpPr>
            <a:spLocks noGrp="1"/>
          </p:cNvSpPr>
          <p:nvPr>
            <p:ph type="dt" sz="half" idx="11"/>
          </p:nvPr>
        </p:nvSpPr>
        <p:spPr/>
        <p:txBody>
          <a:bodyPr/>
          <a:lstStyle/>
          <a:p>
            <a:pPr>
              <a:defRPr/>
            </a:pPr>
            <a:r>
              <a:rPr lang="en-US" smtClean="0"/>
              <a:t>28-30 September 2015</a:t>
            </a:r>
            <a:endParaRPr lang="en-GB" dirty="0"/>
          </a:p>
        </p:txBody>
      </p:sp>
      <p:sp>
        <p:nvSpPr>
          <p:cNvPr id="4" name="Segnaposto piè di pagina 3"/>
          <p:cNvSpPr>
            <a:spLocks noGrp="1"/>
          </p:cNvSpPr>
          <p:nvPr>
            <p:ph type="ftr" sz="quarter" idx="12"/>
          </p:nvPr>
        </p:nvSpPr>
        <p:spPr/>
        <p:txBody>
          <a:bodyPr/>
          <a:lstStyle/>
          <a:p>
            <a:pPr>
              <a:defRPr/>
            </a:pPr>
            <a:r>
              <a:rPr lang="en-GB" smtClean="0"/>
              <a:t>SDMX Global Conference</a:t>
            </a:r>
            <a:endParaRPr lang="en-GB" dirty="0"/>
          </a:p>
        </p:txBody>
      </p:sp>
      <p:sp>
        <p:nvSpPr>
          <p:cNvPr id="5" name="Rectangle 2"/>
          <p:cNvSpPr txBox="1">
            <a:spLocks noChangeArrowheads="1"/>
          </p:cNvSpPr>
          <p:nvPr/>
        </p:nvSpPr>
        <p:spPr bwMode="auto">
          <a:xfrm>
            <a:off x="515095" y="1268759"/>
            <a:ext cx="8141405" cy="720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a:lstStyle>
          <a:p>
            <a:pPr algn="ctr" eaLnBrk="1" hangingPunct="1"/>
            <a:r>
              <a:rPr lang="en-GB" sz="3200" dirty="0">
                <a:solidFill>
                  <a:schemeClr val="accent5">
                    <a:lumMod val="25000"/>
                  </a:schemeClr>
                </a:solidFill>
              </a:rPr>
              <a:t>Getting started with SDMX </a:t>
            </a:r>
            <a:endParaRPr lang="en-GB" sz="3200" dirty="0" smtClean="0">
              <a:solidFill>
                <a:schemeClr val="accent5">
                  <a:lumMod val="25000"/>
                </a:schemeClr>
              </a:solidFill>
            </a:endParaRPr>
          </a:p>
        </p:txBody>
      </p:sp>
      <p:sp>
        <p:nvSpPr>
          <p:cNvPr id="7" name="Text Box 6"/>
          <p:cNvSpPr txBox="1">
            <a:spLocks noChangeArrowheads="1"/>
          </p:cNvSpPr>
          <p:nvPr/>
        </p:nvSpPr>
        <p:spPr bwMode="auto">
          <a:xfrm>
            <a:off x="515095" y="3717032"/>
            <a:ext cx="7704138" cy="1323439"/>
          </a:xfrm>
          <a:prstGeom prst="rect">
            <a:avLst/>
          </a:prstGeom>
          <a:noFill/>
          <a:ln w="9525" algn="ctr">
            <a:noFill/>
            <a:miter lim="800000"/>
            <a:headEnd/>
            <a:tailEnd/>
          </a:ln>
        </p:spPr>
        <p:txBody>
          <a:bodyPr>
            <a:spAutoFit/>
          </a:bodyPr>
          <a:lstStyle/>
          <a:p>
            <a:pPr algn="l">
              <a:spcBef>
                <a:spcPct val="50000"/>
              </a:spcBef>
            </a:pPr>
            <a:r>
              <a:rPr lang="en-GB" sz="2000" i="1" dirty="0" smtClean="0">
                <a:solidFill>
                  <a:schemeClr val="accent2"/>
                </a:solidFill>
                <a:latin typeface="Times New Roman" pitchFamily="18" charset="0"/>
              </a:rPr>
              <a:t>Marco Pellegrino</a:t>
            </a:r>
          </a:p>
          <a:p>
            <a:pPr algn="l">
              <a:spcBef>
                <a:spcPct val="50000"/>
              </a:spcBef>
            </a:pPr>
            <a:r>
              <a:rPr lang="en-GB" sz="2000" i="1" dirty="0" smtClean="0">
                <a:solidFill>
                  <a:schemeClr val="accent2"/>
                </a:solidFill>
                <a:latin typeface="Times New Roman" pitchFamily="18" charset="0"/>
              </a:rPr>
              <a:t>Daniel Suranyi</a:t>
            </a:r>
          </a:p>
          <a:p>
            <a:pPr algn="l">
              <a:spcBef>
                <a:spcPct val="50000"/>
              </a:spcBef>
            </a:pPr>
            <a:r>
              <a:rPr lang="en-GB" sz="2000" i="1" dirty="0" smtClean="0">
                <a:solidFill>
                  <a:schemeClr val="accent2"/>
                </a:solidFill>
                <a:latin typeface="Times New Roman" pitchFamily="18" charset="0"/>
              </a:rPr>
              <a:t>Denis Ward</a:t>
            </a:r>
            <a:endParaRPr lang="en-GB" sz="2000" i="1" dirty="0">
              <a:solidFill>
                <a:schemeClr val="accent2"/>
              </a:solidFill>
              <a:latin typeface="Times New Roman" pitchFamily="18" charset="0"/>
            </a:endParaRPr>
          </a:p>
        </p:txBody>
      </p:sp>
      <p:sp>
        <p:nvSpPr>
          <p:cNvPr id="8" name="Rectangle 2"/>
          <p:cNvSpPr txBox="1">
            <a:spLocks noChangeArrowheads="1"/>
          </p:cNvSpPr>
          <p:nvPr/>
        </p:nvSpPr>
        <p:spPr bwMode="auto">
          <a:xfrm>
            <a:off x="485997" y="2133336"/>
            <a:ext cx="8135938" cy="720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a:lstStyle>
          <a:p>
            <a:pPr algn="ctr" eaLnBrk="1" hangingPunct="1"/>
            <a:r>
              <a:rPr lang="en-GB" b="0" dirty="0" smtClean="0">
                <a:solidFill>
                  <a:schemeClr val="accent5">
                    <a:lumMod val="25000"/>
                  </a:schemeClr>
                </a:solidFill>
              </a:rPr>
              <a:t>The </a:t>
            </a:r>
            <a:r>
              <a:rPr lang="en-GB" dirty="0" smtClean="0">
                <a:solidFill>
                  <a:srgbClr val="C00000"/>
                </a:solidFill>
              </a:rPr>
              <a:t>Why</a:t>
            </a:r>
            <a:r>
              <a:rPr lang="en-GB" b="0" dirty="0" smtClean="0">
                <a:solidFill>
                  <a:schemeClr val="accent5">
                    <a:lumMod val="25000"/>
                  </a:schemeClr>
                </a:solidFill>
              </a:rPr>
              <a:t>s, </a:t>
            </a:r>
            <a:r>
              <a:rPr lang="en-GB" dirty="0" err="1" smtClean="0">
                <a:solidFill>
                  <a:srgbClr val="C00000"/>
                </a:solidFill>
              </a:rPr>
              <a:t>What</a:t>
            </a:r>
            <a:r>
              <a:rPr lang="en-GB" b="0" dirty="0" err="1" smtClean="0">
                <a:solidFill>
                  <a:schemeClr val="accent5">
                    <a:lumMod val="25000"/>
                  </a:schemeClr>
                </a:solidFill>
              </a:rPr>
              <a:t>s</a:t>
            </a:r>
            <a:r>
              <a:rPr lang="en-GB" b="0" dirty="0" smtClean="0">
                <a:solidFill>
                  <a:schemeClr val="accent5">
                    <a:lumMod val="25000"/>
                  </a:schemeClr>
                </a:solidFill>
              </a:rPr>
              <a:t> and </a:t>
            </a:r>
            <a:r>
              <a:rPr lang="en-GB" dirty="0" err="1" smtClean="0">
                <a:solidFill>
                  <a:srgbClr val="C00000"/>
                </a:solidFill>
              </a:rPr>
              <a:t>How</a:t>
            </a:r>
            <a:r>
              <a:rPr lang="en-GB" b="0" dirty="0" err="1" smtClean="0">
                <a:solidFill>
                  <a:schemeClr val="accent5">
                    <a:lumMod val="25000"/>
                  </a:schemeClr>
                </a:solidFill>
              </a:rPr>
              <a:t>s</a:t>
            </a:r>
            <a:endParaRPr lang="en-GB" b="0" dirty="0" smtClean="0">
              <a:solidFill>
                <a:schemeClr val="accent5">
                  <a:lumMod val="25000"/>
                </a:schemeClr>
              </a:solidFill>
            </a:endParaRPr>
          </a:p>
        </p:txBody>
      </p:sp>
    </p:spTree>
    <p:extLst>
      <p:ext uri="{BB962C8B-B14F-4D97-AF65-F5344CB8AC3E}">
        <p14:creationId xmlns:p14="http://schemas.microsoft.com/office/powerpoint/2010/main" val="4211260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2339752" y="260350"/>
            <a:ext cx="6283548" cy="576263"/>
          </a:xfrm>
        </p:spPr>
        <p:txBody>
          <a:bodyPr/>
          <a:lstStyle/>
          <a:p>
            <a:pPr>
              <a:lnSpc>
                <a:spcPct val="90000"/>
              </a:lnSpc>
              <a:defRPr/>
            </a:pPr>
            <a:r>
              <a:rPr lang="en-US" altLang="en-US" sz="2400" kern="1200" dirty="0">
                <a:solidFill>
                  <a:srgbClr val="4D4D4D"/>
                </a:solidFill>
                <a:ea typeface="ＭＳ Ｐゴシック" pitchFamily="-80" charset="-128"/>
                <a:cs typeface="Arial" pitchFamily="34" charset="0"/>
              </a:rPr>
              <a:t>SDMX Information Model (“</a:t>
            </a:r>
            <a:r>
              <a:rPr lang="en-US" altLang="en-US" sz="2400" kern="1200" dirty="0" err="1">
                <a:solidFill>
                  <a:srgbClr val="4D4D4D"/>
                </a:solidFill>
                <a:ea typeface="ＭＳ Ｐゴシック" pitchFamily="-80" charset="-128"/>
                <a:cs typeface="Arial" pitchFamily="34" charset="0"/>
              </a:rPr>
              <a:t>metamodel</a:t>
            </a:r>
            <a:r>
              <a:rPr lang="en-US" altLang="en-US" sz="2400" kern="1200" dirty="0">
                <a:solidFill>
                  <a:srgbClr val="4D4D4D"/>
                </a:solidFill>
                <a:ea typeface="ＭＳ Ｐゴシック" pitchFamily="-80" charset="-128"/>
                <a:cs typeface="Arial" pitchFamily="34" charset="0"/>
              </a:rPr>
              <a:t>”)</a:t>
            </a:r>
            <a:endParaRPr lang="el-GR" altLang="en-US" sz="2400" kern="1200" dirty="0">
              <a:solidFill>
                <a:srgbClr val="4D4D4D"/>
              </a:solidFill>
              <a:ea typeface="ＭＳ Ｐゴシック" pitchFamily="-80" charset="-128"/>
              <a:cs typeface="Arial" pitchFamily="34" charset="0"/>
            </a:endParaRPr>
          </a:p>
        </p:txBody>
      </p:sp>
      <p:sp>
        <p:nvSpPr>
          <p:cNvPr id="20483" name="AutoShape 3"/>
          <p:cNvSpPr>
            <a:spLocks noChangeArrowheads="1"/>
          </p:cNvSpPr>
          <p:nvPr/>
        </p:nvSpPr>
        <p:spPr bwMode="auto">
          <a:xfrm>
            <a:off x="482600" y="2413000"/>
            <a:ext cx="1689100" cy="1955800"/>
          </a:xfrm>
          <a:prstGeom prst="flowChartInternalStorage">
            <a:avLst/>
          </a:prstGeom>
          <a:solidFill>
            <a:srgbClr val="CCFFCC"/>
          </a:solidFill>
          <a:ln w="9525">
            <a:solidFill>
              <a:schemeClr val="tx1"/>
            </a:solidFill>
            <a:miter lim="800000"/>
            <a:headEnd/>
            <a:tailEnd/>
          </a:ln>
          <a:effectLst>
            <a:outerShdw dist="107763" dir="2700000" algn="ctr" rotWithShape="0">
              <a:schemeClr val="bg2">
                <a:alpha val="50000"/>
              </a:schemeClr>
            </a:outerShdw>
          </a:effectLst>
        </p:spPr>
        <p:txBody>
          <a:bodyPr wrap="none" lIns="90488" tIns="44450" rIns="90488" bIns="44450" anchor="ctr"/>
          <a:lstStyle>
            <a:lvl1pPr marL="352425" indent="-352425">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nSpc>
                <a:spcPct val="80000"/>
              </a:lnSpc>
            </a:pPr>
            <a:r>
              <a:rPr lang="en-GB" altLang="en-US" sz="1600" dirty="0">
                <a:latin typeface="+mn-lt"/>
              </a:rPr>
              <a:t>Dataset </a:t>
            </a:r>
          </a:p>
          <a:p>
            <a:pPr>
              <a:lnSpc>
                <a:spcPct val="80000"/>
              </a:lnSpc>
            </a:pPr>
            <a:r>
              <a:rPr lang="en-GB" altLang="en-US" sz="1600" dirty="0">
                <a:latin typeface="+mn-lt"/>
              </a:rPr>
              <a:t>Structure</a:t>
            </a:r>
          </a:p>
        </p:txBody>
      </p:sp>
      <p:sp>
        <p:nvSpPr>
          <p:cNvPr id="20484" name="AutoShape 4"/>
          <p:cNvSpPr>
            <a:spLocks noChangeArrowheads="1"/>
          </p:cNvSpPr>
          <p:nvPr/>
        </p:nvSpPr>
        <p:spPr bwMode="auto">
          <a:xfrm>
            <a:off x="838200" y="5359400"/>
            <a:ext cx="990600" cy="685800"/>
          </a:xfrm>
          <a:prstGeom prst="flowChartMagneticDisk">
            <a:avLst/>
          </a:prstGeom>
          <a:solidFill>
            <a:srgbClr val="00FFCC"/>
          </a:solidFill>
          <a:ln w="9525">
            <a:solidFill>
              <a:schemeClr val="tx1"/>
            </a:solidFill>
            <a:round/>
            <a:headEnd/>
            <a:tailEnd/>
          </a:ln>
          <a:effectLst>
            <a:outerShdw dist="107763" dir="2700000" algn="ctr" rotWithShape="0">
              <a:schemeClr val="bg2">
                <a:alpha val="50000"/>
              </a:schemeClr>
            </a:outerShdw>
          </a:effectLst>
        </p:spPr>
        <p:txBody>
          <a:bodyPr wrap="none" lIns="90488" tIns="44450" rIns="90488" bIns="44450" anchor="ctr"/>
          <a:lstStyle>
            <a:lvl1pPr marL="352425" indent="-352425">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800" dirty="0">
                <a:latin typeface="+mn-lt"/>
              </a:rPr>
              <a:t>Data</a:t>
            </a:r>
          </a:p>
        </p:txBody>
      </p:sp>
      <p:sp>
        <p:nvSpPr>
          <p:cNvPr id="20485" name="AutoShape 5"/>
          <p:cNvSpPr>
            <a:spLocks noChangeArrowheads="1"/>
          </p:cNvSpPr>
          <p:nvPr/>
        </p:nvSpPr>
        <p:spPr bwMode="auto">
          <a:xfrm>
            <a:off x="2616200" y="3251200"/>
            <a:ext cx="1651000" cy="1358900"/>
          </a:xfrm>
          <a:prstGeom prst="flowChartPunchedTape">
            <a:avLst/>
          </a:prstGeom>
          <a:solidFill>
            <a:srgbClr val="FFFF66"/>
          </a:solidFill>
          <a:ln w="9525" algn="ctr">
            <a:solidFill>
              <a:schemeClr val="tx1"/>
            </a:solidFill>
            <a:miter lim="800000"/>
            <a:headEnd/>
            <a:tailEnd/>
          </a:ln>
          <a:effectLst>
            <a:outerShdw dist="107763" dir="2700000" algn="ctr" rotWithShape="0">
              <a:schemeClr val="bg2">
                <a:alpha val="50000"/>
              </a:schemeClr>
            </a:outerShdw>
          </a:effectLst>
        </p:spPr>
        <p:txBody>
          <a:bodyPr wrap="none" lIns="90488" tIns="44450" rIns="90488" bIns="44450" anchor="ctr"/>
          <a:lstStyle>
            <a:lvl1pPr marL="352425" indent="-352425">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800" dirty="0">
                <a:latin typeface="+mn-lt"/>
              </a:rPr>
              <a:t>Structural</a:t>
            </a:r>
          </a:p>
          <a:p>
            <a:r>
              <a:rPr lang="en-GB" altLang="en-US" sz="1800" dirty="0">
                <a:latin typeface="+mn-lt"/>
              </a:rPr>
              <a:t>Metadata</a:t>
            </a:r>
          </a:p>
        </p:txBody>
      </p:sp>
      <p:cxnSp>
        <p:nvCxnSpPr>
          <p:cNvPr id="20486" name="AutoShape 6"/>
          <p:cNvCxnSpPr>
            <a:cxnSpLocks noChangeShapeType="1"/>
            <a:stCxn id="20484" idx="1"/>
            <a:endCxn id="20483" idx="2"/>
          </p:cNvCxnSpPr>
          <p:nvPr/>
        </p:nvCxnSpPr>
        <p:spPr bwMode="auto">
          <a:xfrm flipH="1" flipV="1">
            <a:off x="1327150" y="4368800"/>
            <a:ext cx="6350" cy="990600"/>
          </a:xfrm>
          <a:prstGeom prst="straightConnector1">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cxnSp>
      <p:sp>
        <p:nvSpPr>
          <p:cNvPr id="20487" name="Rectangle 7"/>
          <p:cNvSpPr>
            <a:spLocks noChangeArrowheads="1"/>
          </p:cNvSpPr>
          <p:nvPr/>
        </p:nvSpPr>
        <p:spPr bwMode="auto">
          <a:xfrm>
            <a:off x="107950" y="1916113"/>
            <a:ext cx="4159250" cy="3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488" tIns="44450" rIns="90488" bIns="44450">
            <a:spAutoFit/>
          </a:bodyPr>
          <a:lstStyle>
            <a:lvl1pPr marL="352425" indent="-352425">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600" dirty="0">
                <a:latin typeface="+mn-lt"/>
              </a:rPr>
              <a:t>Data Structure </a:t>
            </a:r>
            <a:r>
              <a:rPr lang="en-GB" altLang="en-US" sz="1600" dirty="0" smtClean="0">
                <a:latin typeface="+mn-lt"/>
              </a:rPr>
              <a:t>Definition (</a:t>
            </a:r>
            <a:r>
              <a:rPr lang="en-GB" altLang="en-US" sz="1600" dirty="0">
                <a:latin typeface="+mn-lt"/>
              </a:rPr>
              <a:t>DSD)</a:t>
            </a:r>
          </a:p>
        </p:txBody>
      </p:sp>
      <p:sp>
        <p:nvSpPr>
          <p:cNvPr id="20488" name="Rectangle 8"/>
          <p:cNvSpPr>
            <a:spLocks noChangeArrowheads="1"/>
          </p:cNvSpPr>
          <p:nvPr/>
        </p:nvSpPr>
        <p:spPr bwMode="auto">
          <a:xfrm>
            <a:off x="5334000" y="1828800"/>
            <a:ext cx="2159000" cy="1074653"/>
          </a:xfrm>
          <a:prstGeom prst="rect">
            <a:avLst/>
          </a:prstGeom>
          <a:solidFill>
            <a:srgbClr val="CCECFF"/>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lIns="90488" tIns="44450" rIns="90488" bIns="44450">
            <a:spAutoFit/>
          </a:bodyPr>
          <a:lstStyle>
            <a:lvl1pPr marL="6350" indent="9525">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600" b="1" dirty="0">
                <a:latin typeface="+mn-lt"/>
              </a:rPr>
              <a:t>Dimensions</a:t>
            </a:r>
            <a:r>
              <a:rPr lang="en-GB" altLang="en-US" sz="1600" dirty="0">
                <a:latin typeface="+mn-lt"/>
              </a:rPr>
              <a:t> </a:t>
            </a:r>
          </a:p>
          <a:p>
            <a:r>
              <a:rPr lang="en-GB" altLang="en-US" sz="1600" dirty="0">
                <a:latin typeface="+mn-lt"/>
              </a:rPr>
              <a:t>(ex: country, variable/topic, year)</a:t>
            </a:r>
          </a:p>
        </p:txBody>
      </p:sp>
      <p:sp>
        <p:nvSpPr>
          <p:cNvPr id="20489" name="Rectangle 9"/>
          <p:cNvSpPr>
            <a:spLocks noChangeArrowheads="1"/>
          </p:cNvSpPr>
          <p:nvPr/>
        </p:nvSpPr>
        <p:spPr bwMode="auto">
          <a:xfrm>
            <a:off x="5334000" y="3429000"/>
            <a:ext cx="2162175" cy="828432"/>
          </a:xfrm>
          <a:prstGeom prst="rect">
            <a:avLst/>
          </a:prstGeom>
          <a:solidFill>
            <a:srgbClr val="FFFF99"/>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lIns="90488" tIns="44450" rIns="90488" bIns="44450">
            <a:spAutoFit/>
          </a:bodyPr>
          <a:lstStyle>
            <a:lvl1pPr marL="352425" indent="-352425">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600" b="1" dirty="0">
                <a:latin typeface="+mn-lt"/>
              </a:rPr>
              <a:t>Attributes</a:t>
            </a:r>
            <a:endParaRPr lang="en-GB" altLang="en-US" sz="1600" dirty="0">
              <a:latin typeface="+mn-lt"/>
            </a:endParaRPr>
          </a:p>
          <a:p>
            <a:r>
              <a:rPr lang="en-GB" altLang="en-US" sz="1600" dirty="0">
                <a:latin typeface="+mn-lt"/>
              </a:rPr>
              <a:t>(ex: unit of measure)</a:t>
            </a:r>
          </a:p>
        </p:txBody>
      </p:sp>
      <p:sp>
        <p:nvSpPr>
          <p:cNvPr id="20490" name="Rectangle 10"/>
          <p:cNvSpPr>
            <a:spLocks noChangeArrowheads="1"/>
          </p:cNvSpPr>
          <p:nvPr/>
        </p:nvSpPr>
        <p:spPr bwMode="auto">
          <a:xfrm>
            <a:off x="7851351" y="3048000"/>
            <a:ext cx="1082028" cy="335989"/>
          </a:xfrm>
          <a:prstGeom prst="rect">
            <a:avLst/>
          </a:prstGeom>
          <a:solidFill>
            <a:srgbClr val="FFCC66"/>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wrap="none" lIns="90488" tIns="44450" rIns="90488" bIns="44450">
            <a:spAutoFit/>
          </a:bodyPr>
          <a:lstStyle>
            <a:lvl1pPr marL="352425" indent="-352425">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600" dirty="0">
                <a:latin typeface="+mn-lt"/>
              </a:rPr>
              <a:t>Code </a:t>
            </a:r>
            <a:r>
              <a:rPr lang="en-GB" altLang="en-US" sz="1600" dirty="0" smtClean="0">
                <a:latin typeface="+mn-lt"/>
              </a:rPr>
              <a:t>lists</a:t>
            </a:r>
            <a:endParaRPr lang="en-GB" altLang="en-US" dirty="0"/>
          </a:p>
        </p:txBody>
      </p:sp>
      <p:sp>
        <p:nvSpPr>
          <p:cNvPr id="20491" name="Rectangle 11"/>
          <p:cNvSpPr>
            <a:spLocks noChangeArrowheads="1"/>
          </p:cNvSpPr>
          <p:nvPr/>
        </p:nvSpPr>
        <p:spPr bwMode="auto">
          <a:xfrm>
            <a:off x="6108700" y="4813300"/>
            <a:ext cx="2514600" cy="1105431"/>
          </a:xfrm>
          <a:prstGeom prst="rect">
            <a:avLst/>
          </a:prstGeom>
          <a:solidFill>
            <a:srgbClr val="FFFF99"/>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lIns="90488" tIns="44450" rIns="90488" bIns="44450">
            <a:spAutoFit/>
          </a:bodyPr>
          <a:lstStyle>
            <a:lvl1pPr marL="6350" indent="9525">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a:r>
              <a:rPr lang="en-GB" altLang="en-US" sz="1600" dirty="0">
                <a:latin typeface="+mn-lt"/>
              </a:rPr>
              <a:t>Metadata about an individual value, a time series or a group of time se</a:t>
            </a:r>
            <a:r>
              <a:rPr lang="en-GB" altLang="en-US" sz="1800" dirty="0"/>
              <a:t>ries</a:t>
            </a:r>
          </a:p>
        </p:txBody>
      </p:sp>
      <p:cxnSp>
        <p:nvCxnSpPr>
          <p:cNvPr id="20492" name="AutoShape 12"/>
          <p:cNvCxnSpPr>
            <a:cxnSpLocks noChangeShapeType="1"/>
            <a:stCxn id="20489" idx="2"/>
            <a:endCxn id="20491" idx="0"/>
          </p:cNvCxnSpPr>
          <p:nvPr/>
        </p:nvCxnSpPr>
        <p:spPr bwMode="auto">
          <a:xfrm>
            <a:off x="6415088" y="4257432"/>
            <a:ext cx="950912" cy="55586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20493" name="Rectangle 13"/>
          <p:cNvSpPr>
            <a:spLocks noChangeArrowheads="1"/>
          </p:cNvSpPr>
          <p:nvPr/>
        </p:nvSpPr>
        <p:spPr bwMode="auto">
          <a:xfrm>
            <a:off x="0" y="1313288"/>
            <a:ext cx="9144000" cy="366767"/>
          </a:xfrm>
          <a:prstGeom prst="rect">
            <a:avLst/>
          </a:prstGeom>
          <a:solidFill>
            <a:srgbClr val="99CC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488" tIns="44450" rIns="90488" bIns="44450" anchor="ctr">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800" b="1" dirty="0">
                <a:latin typeface="+mn-lt"/>
              </a:rPr>
              <a:t>Provides a way of modelling data, metadata and exchange processes</a:t>
            </a:r>
            <a:endParaRPr lang="fr-FR" altLang="en-US" sz="1800" b="1" dirty="0">
              <a:latin typeface="+mn-lt"/>
            </a:endParaRPr>
          </a:p>
        </p:txBody>
      </p:sp>
      <p:cxnSp>
        <p:nvCxnSpPr>
          <p:cNvPr id="20494" name="AutoShape 14"/>
          <p:cNvCxnSpPr>
            <a:cxnSpLocks noChangeShapeType="1"/>
            <a:stCxn id="20488" idx="3"/>
            <a:endCxn id="20490" idx="0"/>
          </p:cNvCxnSpPr>
          <p:nvPr/>
        </p:nvCxnSpPr>
        <p:spPr bwMode="auto">
          <a:xfrm>
            <a:off x="7493000" y="2366127"/>
            <a:ext cx="899365" cy="681873"/>
          </a:xfrm>
          <a:prstGeom prst="curvedConnector2">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cxnSp>
      <p:cxnSp>
        <p:nvCxnSpPr>
          <p:cNvPr id="20495" name="AutoShape 15"/>
          <p:cNvCxnSpPr>
            <a:cxnSpLocks noChangeShapeType="1"/>
            <a:stCxn id="20489" idx="3"/>
            <a:endCxn id="20490" idx="2"/>
          </p:cNvCxnSpPr>
          <p:nvPr/>
        </p:nvCxnSpPr>
        <p:spPr bwMode="auto">
          <a:xfrm flipV="1">
            <a:off x="7496175" y="3383989"/>
            <a:ext cx="896190" cy="459227"/>
          </a:xfrm>
          <a:prstGeom prst="curvedConnector2">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cxnSp>
      <p:sp>
        <p:nvSpPr>
          <p:cNvPr id="20496" name="AutoShape 16"/>
          <p:cNvSpPr>
            <a:spLocks/>
          </p:cNvSpPr>
          <p:nvPr/>
        </p:nvSpPr>
        <p:spPr bwMode="auto">
          <a:xfrm>
            <a:off x="4711700" y="1765300"/>
            <a:ext cx="317500" cy="4406900"/>
          </a:xfrm>
          <a:prstGeom prst="leftBrace">
            <a:avLst>
              <a:gd name="adj1" fmla="val 115667"/>
              <a:gd name="adj2" fmla="val 50000"/>
            </a:avLst>
          </a:prstGeom>
          <a:noFill/>
          <a:ln w="28575">
            <a:solidFill>
              <a:schemeClr val="hlink"/>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3200" rIns="90000" bIns="43200" anchor="ctr">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a:spcBef>
                <a:spcPct val="0"/>
              </a:spcBef>
              <a:buFontTx/>
              <a:buNone/>
            </a:pPr>
            <a:endParaRPr lang="en-GB" altLang="en-US" sz="2400"/>
          </a:p>
        </p:txBody>
      </p:sp>
      <p:sp>
        <p:nvSpPr>
          <p:cNvPr id="20497" name="Line 17"/>
          <p:cNvSpPr>
            <a:spLocks noChangeShapeType="1"/>
          </p:cNvSpPr>
          <p:nvPr/>
        </p:nvSpPr>
        <p:spPr bwMode="auto">
          <a:xfrm flipH="1">
            <a:off x="1841500" y="3962400"/>
            <a:ext cx="698500" cy="0"/>
          </a:xfrm>
          <a:prstGeom prst="line">
            <a:avLst/>
          </a:prstGeom>
          <a:noFill/>
          <a:ln w="9525">
            <a:solidFill>
              <a:schemeClr val="hlink"/>
            </a:solidFill>
            <a:round/>
            <a:headEnd/>
            <a:tailEnd type="triangle" w="med" len="med"/>
          </a:ln>
          <a:extLst>
            <a:ext uri="{909E8E84-426E-40DD-AFC4-6F175D3DCCD1}">
              <a14:hiddenFill xmlns:a14="http://schemas.microsoft.com/office/drawing/2010/main">
                <a:noFill/>
              </a14:hiddenFill>
            </a:ext>
          </a:extLst>
        </p:spPr>
        <p:txBody>
          <a:bodyPr lIns="90000" tIns="43200" rIns="90000" bIns="43200" anchor="ctr">
            <a:spAutoFit/>
          </a:bodyPr>
          <a:lstStyle/>
          <a:p>
            <a:endParaRPr lang="en-US"/>
          </a:p>
        </p:txBody>
      </p:sp>
      <p:sp>
        <p:nvSpPr>
          <p:cNvPr id="20498" name="Rectangle 18"/>
          <p:cNvSpPr>
            <a:spLocks noChangeArrowheads="1"/>
          </p:cNvSpPr>
          <p:nvPr/>
        </p:nvSpPr>
        <p:spPr bwMode="auto">
          <a:xfrm>
            <a:off x="554038" y="4597400"/>
            <a:ext cx="2247411" cy="335989"/>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90488" tIns="44450" rIns="90488" bIns="44450">
            <a:spAutoFit/>
          </a:bodyPr>
          <a:lstStyle>
            <a:lvl1pPr marL="352425" indent="-352425">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600" dirty="0">
                <a:latin typeface="+mn-lt"/>
              </a:rPr>
              <a:t>Identify/Describe</a:t>
            </a:r>
          </a:p>
        </p:txBody>
      </p:sp>
      <p:sp>
        <p:nvSpPr>
          <p:cNvPr id="5" name="Date Placeholder 4"/>
          <p:cNvSpPr>
            <a:spLocks noGrp="1"/>
          </p:cNvSpPr>
          <p:nvPr>
            <p:ph type="dt" sz="half" idx="11"/>
          </p:nvPr>
        </p:nvSpPr>
        <p:spPr/>
        <p:txBody>
          <a:bodyPr/>
          <a:lstStyle/>
          <a:p>
            <a:pPr>
              <a:defRPr/>
            </a:pPr>
            <a:r>
              <a:rPr lang="en-US"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smtClean="0"/>
              <a:t>SDMX Global Conference</a:t>
            </a:r>
            <a:endParaRPr lang="en-GB" dirty="0"/>
          </a:p>
        </p:txBody>
      </p:sp>
      <p:sp>
        <p:nvSpPr>
          <p:cNvPr id="7" name="Slide Number Placeholder 6"/>
          <p:cNvSpPr>
            <a:spLocks noGrp="1"/>
          </p:cNvSpPr>
          <p:nvPr>
            <p:ph type="sldNum" sz="quarter" idx="10"/>
          </p:nvPr>
        </p:nvSpPr>
        <p:spPr/>
        <p:txBody>
          <a:bodyPr/>
          <a:lstStyle/>
          <a:p>
            <a:pPr>
              <a:defRPr/>
            </a:pPr>
            <a:fld id="{BA2D3C06-AB64-465D-9B2A-624221E86B95}" type="slidenum">
              <a:rPr lang="en-GB" smtClean="0"/>
              <a:pPr>
                <a:defRPr/>
              </a:pPr>
              <a:t>20</a:t>
            </a:fld>
            <a:endParaRPr lang="en-GB"/>
          </a:p>
        </p:txBody>
      </p:sp>
    </p:spTree>
    <p:extLst>
      <p:ext uri="{BB962C8B-B14F-4D97-AF65-F5344CB8AC3E}">
        <p14:creationId xmlns:p14="http://schemas.microsoft.com/office/powerpoint/2010/main" val="10412455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23050" y="2565400"/>
            <a:ext cx="1189310" cy="142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86" name="Title 1"/>
          <p:cNvSpPr>
            <a:spLocks noGrp="1"/>
          </p:cNvSpPr>
          <p:nvPr>
            <p:ph type="title"/>
          </p:nvPr>
        </p:nvSpPr>
        <p:spPr>
          <a:xfrm>
            <a:off x="2195735" y="441325"/>
            <a:ext cx="5688633" cy="360363"/>
          </a:xfrm>
        </p:spPr>
        <p:txBody>
          <a:bodyPr/>
          <a:lstStyle/>
          <a:p>
            <a:pPr algn="ctr">
              <a:lnSpc>
                <a:spcPct val="90000"/>
              </a:lnSpc>
              <a:defRPr/>
            </a:pPr>
            <a:r>
              <a:rPr lang="en-GB" altLang="en-US" kern="1200" dirty="0" smtClean="0">
                <a:solidFill>
                  <a:schemeClr val="accent5">
                    <a:lumMod val="25000"/>
                  </a:schemeClr>
                </a:solidFill>
                <a:ea typeface="ＭＳ Ｐゴシック" pitchFamily="-80" charset="-128"/>
                <a:cs typeface="Arial" pitchFamily="34" charset="0"/>
              </a:rPr>
              <a:t>Four Modelling Levels</a:t>
            </a:r>
            <a:endParaRPr lang="en-GB" altLang="en-US" kern="1200" dirty="0">
              <a:solidFill>
                <a:schemeClr val="accent5">
                  <a:lumMod val="25000"/>
                </a:schemeClr>
              </a:solidFill>
              <a:ea typeface="ＭＳ Ｐゴシック" pitchFamily="-80" charset="-128"/>
              <a:cs typeface="Arial" pitchFamily="34" charset="0"/>
            </a:endParaRPr>
          </a:p>
        </p:txBody>
      </p:sp>
      <p:pic>
        <p:nvPicPr>
          <p:cNvPr id="1638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 r="-7127"/>
          <a:stretch/>
        </p:blipFill>
        <p:spPr bwMode="auto">
          <a:xfrm>
            <a:off x="1043608" y="1376363"/>
            <a:ext cx="6248149"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6623050" y="4329113"/>
            <a:ext cx="19446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400" dirty="0">
                <a:solidFill>
                  <a:srgbClr val="FF0000"/>
                </a:solidFill>
              </a:rPr>
              <a:t>Real data</a:t>
            </a:r>
            <a:br>
              <a:rPr lang="en-GB" altLang="en-US" sz="1400" dirty="0">
                <a:solidFill>
                  <a:srgbClr val="FF0000"/>
                </a:solidFill>
              </a:rPr>
            </a:br>
            <a:r>
              <a:rPr lang="en-GB" altLang="en-US" sz="1400" dirty="0">
                <a:solidFill>
                  <a:srgbClr val="FF0000"/>
                </a:solidFill>
              </a:rPr>
              <a:t>(e.g. BOP, </a:t>
            </a:r>
            <a:r>
              <a:rPr lang="en-GB" altLang="en-US" sz="1400" dirty="0" smtClean="0">
                <a:solidFill>
                  <a:srgbClr val="FF0000"/>
                </a:solidFill>
              </a:rPr>
              <a:t>SNA/ESA</a:t>
            </a:r>
            <a:r>
              <a:rPr lang="en-GB" altLang="en-US" sz="1400" dirty="0">
                <a:solidFill>
                  <a:srgbClr val="FF0000"/>
                </a:solidFill>
              </a:rPr>
              <a:t>)</a:t>
            </a:r>
          </a:p>
        </p:txBody>
      </p:sp>
      <p:sp>
        <p:nvSpPr>
          <p:cNvPr id="7" name="TextBox 6"/>
          <p:cNvSpPr txBox="1">
            <a:spLocks noChangeArrowheads="1"/>
          </p:cNvSpPr>
          <p:nvPr/>
        </p:nvSpPr>
        <p:spPr bwMode="auto">
          <a:xfrm>
            <a:off x="6551613" y="3465513"/>
            <a:ext cx="20875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400">
                <a:solidFill>
                  <a:srgbClr val="FF0000"/>
                </a:solidFill>
              </a:rPr>
              <a:t>Data model: concepts, codes, DSD</a:t>
            </a:r>
          </a:p>
        </p:txBody>
      </p:sp>
      <p:sp>
        <p:nvSpPr>
          <p:cNvPr id="8" name="TextBox 7"/>
          <p:cNvSpPr txBox="1">
            <a:spLocks noChangeArrowheads="1"/>
          </p:cNvSpPr>
          <p:nvPr/>
        </p:nvSpPr>
        <p:spPr bwMode="auto">
          <a:xfrm>
            <a:off x="6551613" y="2565400"/>
            <a:ext cx="20891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400" dirty="0" smtClean="0">
                <a:solidFill>
                  <a:srgbClr val="FF0000"/>
                </a:solidFill>
              </a:rPr>
              <a:t>SDMX</a:t>
            </a:r>
          </a:p>
          <a:p>
            <a:r>
              <a:rPr lang="en-GB" altLang="en-US" sz="1400" dirty="0" smtClean="0">
                <a:solidFill>
                  <a:srgbClr val="FF0000"/>
                </a:solidFill>
              </a:rPr>
              <a:t>Information Model</a:t>
            </a:r>
            <a:endParaRPr lang="en-GB" altLang="en-US" sz="1400" dirty="0">
              <a:solidFill>
                <a:srgbClr val="FF0000"/>
              </a:solidFill>
            </a:endParaRPr>
          </a:p>
        </p:txBody>
      </p:sp>
      <p:sp>
        <p:nvSpPr>
          <p:cNvPr id="16391" name="TextBox 8"/>
          <p:cNvSpPr txBox="1">
            <a:spLocks noChangeArrowheads="1"/>
          </p:cNvSpPr>
          <p:nvPr/>
        </p:nvSpPr>
        <p:spPr bwMode="auto">
          <a:xfrm>
            <a:off x="627063" y="5300663"/>
            <a:ext cx="8137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r>
              <a:rPr lang="en-GB" altLang="en-US" sz="1800" dirty="0">
                <a:solidFill>
                  <a:srgbClr val="0F5494"/>
                </a:solidFill>
                <a:latin typeface="+mn-lt"/>
              </a:rPr>
              <a:t>A model </a:t>
            </a:r>
            <a:r>
              <a:rPr lang="en-GB" altLang="en-US" sz="1800" i="1" dirty="0">
                <a:solidFill>
                  <a:srgbClr val="0F5494"/>
                </a:solidFill>
                <a:latin typeface="+mn-lt"/>
              </a:rPr>
              <a:t>represents a system and conforms to a </a:t>
            </a:r>
            <a:r>
              <a:rPr lang="en-GB" altLang="en-US" sz="1800" i="1" dirty="0" err="1">
                <a:solidFill>
                  <a:srgbClr val="0F5494"/>
                </a:solidFill>
                <a:latin typeface="+mn-lt"/>
              </a:rPr>
              <a:t>metamodel</a:t>
            </a:r>
            <a:endParaRPr lang="en-GB" altLang="en-US" sz="1800" dirty="0">
              <a:solidFill>
                <a:srgbClr val="0F5494"/>
              </a:solidFill>
              <a:latin typeface="+mn-lt"/>
            </a:endParaRPr>
          </a:p>
        </p:txBody>
      </p:sp>
      <p:sp>
        <p:nvSpPr>
          <p:cNvPr id="3" name="Slide Number Placeholder 2"/>
          <p:cNvSpPr>
            <a:spLocks noGrp="1"/>
          </p:cNvSpPr>
          <p:nvPr>
            <p:ph type="sldNum" sz="quarter" idx="12"/>
          </p:nvPr>
        </p:nvSpPr>
        <p:spPr/>
        <p:txBody>
          <a:bodyPr/>
          <a:lstStyle/>
          <a:p>
            <a:pPr>
              <a:defRPr/>
            </a:pPr>
            <a:fld id="{8CD5A1A4-55D5-42A1-AE20-E6380FFAC6DA}" type="slidenum">
              <a:rPr lang="en-GB" smtClean="0"/>
              <a:pPr>
                <a:defRPr/>
              </a:pPr>
              <a:t>21</a:t>
            </a:fld>
            <a:endParaRPr lang="en-GB" dirty="0"/>
          </a:p>
        </p:txBody>
      </p:sp>
    </p:spTree>
    <p:extLst>
      <p:ext uri="{BB962C8B-B14F-4D97-AF65-F5344CB8AC3E}">
        <p14:creationId xmlns:p14="http://schemas.microsoft.com/office/powerpoint/2010/main" val="1653889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idx="1"/>
          </p:nvPr>
        </p:nvSpPr>
        <p:spPr>
          <a:xfrm>
            <a:off x="409575" y="1412875"/>
            <a:ext cx="8145463" cy="3018497"/>
          </a:xfrm>
        </p:spPr>
        <p:txBody>
          <a:bodyPr/>
          <a:lstStyle/>
          <a:p>
            <a:pPr>
              <a:spcBef>
                <a:spcPct val="0"/>
              </a:spcBef>
              <a:spcAft>
                <a:spcPts val="600"/>
              </a:spcAft>
              <a:buFontTx/>
              <a:buNone/>
            </a:pPr>
            <a:r>
              <a:rPr lang="en-GB" altLang="en-US" dirty="0" smtClean="0"/>
              <a:t> </a:t>
            </a:r>
            <a:r>
              <a:rPr lang="en-GB" altLang="en-US" sz="2400" dirty="0" smtClean="0">
                <a:solidFill>
                  <a:schemeClr val="accent6">
                    <a:lumMod val="75000"/>
                  </a:schemeClr>
                </a:solidFill>
              </a:rPr>
              <a:t>A user level formal language to: </a:t>
            </a:r>
          </a:p>
          <a:p>
            <a:pPr lvl="1">
              <a:spcBef>
                <a:spcPct val="0"/>
              </a:spcBef>
              <a:spcAft>
                <a:spcPts val="600"/>
              </a:spcAft>
              <a:buClr>
                <a:srgbClr val="000099"/>
              </a:buClr>
              <a:buFont typeface="Arial" charset="0"/>
              <a:buChar char="•"/>
            </a:pPr>
            <a:r>
              <a:rPr lang="en-GB" altLang="en-US" b="0" dirty="0" smtClean="0">
                <a:solidFill>
                  <a:schemeClr val="accent6">
                    <a:lumMod val="75000"/>
                  </a:schemeClr>
                </a:solidFill>
              </a:rPr>
              <a:t>express, agree and design information needs</a:t>
            </a:r>
          </a:p>
          <a:p>
            <a:pPr lvl="1">
              <a:spcBef>
                <a:spcPct val="0"/>
              </a:spcBef>
              <a:spcAft>
                <a:spcPts val="600"/>
              </a:spcAft>
              <a:buClr>
                <a:srgbClr val="000099"/>
              </a:buClr>
              <a:buFont typeface="Arial" charset="0"/>
              <a:buChar char="•"/>
            </a:pPr>
            <a:r>
              <a:rPr lang="en-GB" altLang="en-US" b="0" dirty="0" smtClean="0">
                <a:solidFill>
                  <a:schemeClr val="accent6">
                    <a:lumMod val="75000"/>
                  </a:schemeClr>
                </a:solidFill>
              </a:rPr>
              <a:t>give specifications to reporting agents</a:t>
            </a:r>
          </a:p>
          <a:p>
            <a:pPr lvl="1">
              <a:spcBef>
                <a:spcPct val="0"/>
              </a:spcBef>
              <a:spcAft>
                <a:spcPts val="600"/>
              </a:spcAft>
              <a:buClr>
                <a:srgbClr val="000099"/>
              </a:buClr>
              <a:buFont typeface="Arial" charset="0"/>
              <a:buChar char="•"/>
            </a:pPr>
            <a:r>
              <a:rPr lang="en-GB" altLang="en-US" b="0" dirty="0" smtClean="0">
                <a:solidFill>
                  <a:schemeClr val="accent6">
                    <a:lumMod val="75000"/>
                  </a:schemeClr>
                </a:solidFill>
              </a:rPr>
              <a:t>communicate with IT people</a:t>
            </a:r>
          </a:p>
          <a:p>
            <a:pPr lvl="1">
              <a:spcBef>
                <a:spcPct val="0"/>
              </a:spcBef>
              <a:spcAft>
                <a:spcPts val="600"/>
              </a:spcAft>
              <a:buClr>
                <a:srgbClr val="000099"/>
              </a:buClr>
              <a:buFont typeface="Arial" charset="0"/>
              <a:buChar char="•"/>
            </a:pPr>
            <a:r>
              <a:rPr lang="en-GB" altLang="en-US" b="0" dirty="0" smtClean="0">
                <a:solidFill>
                  <a:schemeClr val="accent6">
                    <a:lumMod val="75000"/>
                  </a:schemeClr>
                </a:solidFill>
              </a:rPr>
              <a:t>drive the software</a:t>
            </a:r>
          </a:p>
          <a:p>
            <a:pPr lvl="1">
              <a:spcBef>
                <a:spcPct val="0"/>
              </a:spcBef>
              <a:spcAft>
                <a:spcPts val="600"/>
              </a:spcAft>
              <a:buClr>
                <a:srgbClr val="000099"/>
              </a:buClr>
              <a:buFont typeface="Arial" charset="0"/>
              <a:buChar char="•"/>
            </a:pPr>
            <a:r>
              <a:rPr lang="en-GB" altLang="en-US" b="0" dirty="0" smtClean="0">
                <a:solidFill>
                  <a:schemeClr val="accent6">
                    <a:lumMod val="75000"/>
                  </a:schemeClr>
                </a:solidFill>
              </a:rPr>
              <a:t>document the system</a:t>
            </a:r>
          </a:p>
        </p:txBody>
      </p:sp>
      <p:grpSp>
        <p:nvGrpSpPr>
          <p:cNvPr id="4" name="Group 9"/>
          <p:cNvGrpSpPr>
            <a:grpSpLocks/>
          </p:cNvGrpSpPr>
          <p:nvPr/>
        </p:nvGrpSpPr>
        <p:grpSpPr bwMode="auto">
          <a:xfrm>
            <a:off x="3563888" y="4653136"/>
            <a:ext cx="4869246" cy="1237050"/>
            <a:chOff x="879" y="1923"/>
            <a:chExt cx="4353" cy="684"/>
          </a:xfrm>
        </p:grpSpPr>
        <p:graphicFrame>
          <p:nvGraphicFramePr>
            <p:cNvPr id="19462" name="Object 10">
              <a:hlinkClick r:id="" action="ppaction://ole?verb=0"/>
            </p:cNvPr>
            <p:cNvGraphicFramePr>
              <a:graphicFrameLocks/>
            </p:cNvGraphicFramePr>
            <p:nvPr/>
          </p:nvGraphicFramePr>
          <p:xfrm>
            <a:off x="4128" y="2016"/>
            <a:ext cx="1104" cy="480"/>
          </p:xfrm>
          <a:graphic>
            <a:graphicData uri="http://schemas.openxmlformats.org/presentationml/2006/ole">
              <mc:AlternateContent xmlns:mc="http://schemas.openxmlformats.org/markup-compatibility/2006">
                <mc:Choice xmlns:v="urn:schemas-microsoft-com:vml" Requires="v">
                  <p:oleObj spid="_x0000_s1174" name="ClipArt" r:id="rId4" imgW="3452813" imgH="2767013" progId="">
                    <p:embed/>
                  </p:oleObj>
                </mc:Choice>
                <mc:Fallback>
                  <p:oleObj name="ClipArt" r:id="rId4" imgW="3452813" imgH="2767013" progI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8" y="2016"/>
                          <a:ext cx="1104"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3915" name="Rectangle 11"/>
            <p:cNvSpPr>
              <a:spLocks noChangeArrowheads="1"/>
            </p:cNvSpPr>
            <p:nvPr/>
          </p:nvSpPr>
          <p:spPr bwMode="auto">
            <a:xfrm>
              <a:off x="879" y="1923"/>
              <a:ext cx="3517" cy="684"/>
            </a:xfrm>
            <a:prstGeom prst="rect">
              <a:avLst/>
            </a:prstGeom>
            <a:noFill/>
            <a:ln w="12700">
              <a:noFill/>
              <a:miter lim="800000"/>
              <a:headEnd/>
              <a:tailEnd/>
            </a:ln>
            <a:effectLst/>
          </p:spPr>
          <p:txBody>
            <a:bodyPr wrap="none" lIns="90488" tIns="44450" rIns="90488" bIns="44450" anchor="ctr"/>
            <a:lstStyle/>
            <a:p>
              <a:pPr>
                <a:defRPr/>
              </a:pPr>
              <a:r>
                <a:rPr lang="en-US" sz="1800" b="0" dirty="0">
                  <a:solidFill>
                    <a:schemeClr val="accent6">
                      <a:lumMod val="75000"/>
                    </a:schemeClr>
                  </a:solidFill>
                  <a:latin typeface="+mj-lt"/>
                </a:rPr>
                <a:t>Flexible information system, </a:t>
              </a:r>
              <a:br>
                <a:rPr lang="en-US" sz="1800" b="0" dirty="0">
                  <a:solidFill>
                    <a:schemeClr val="accent6">
                      <a:lumMod val="75000"/>
                    </a:schemeClr>
                  </a:solidFill>
                  <a:latin typeface="+mj-lt"/>
                </a:rPr>
              </a:br>
              <a:r>
                <a:rPr lang="en-US" sz="1800" b="0" dirty="0">
                  <a:solidFill>
                    <a:schemeClr val="accent6">
                      <a:lumMod val="75000"/>
                    </a:schemeClr>
                  </a:solidFill>
                  <a:latin typeface="+mj-lt"/>
                </a:rPr>
                <a:t>evolving fast &amp; cheaply</a:t>
              </a:r>
            </a:p>
            <a:p>
              <a:pPr>
                <a:lnSpc>
                  <a:spcPct val="80000"/>
                </a:lnSpc>
                <a:defRPr/>
              </a:pPr>
              <a:endParaRPr lang="en-US" sz="1400" b="0" dirty="0">
                <a:solidFill>
                  <a:schemeClr val="accent6">
                    <a:lumMod val="75000"/>
                  </a:schemeClr>
                </a:solidFill>
                <a:latin typeface="Times New Roman" pitchFamily="18" charset="0"/>
              </a:endParaRPr>
            </a:p>
          </p:txBody>
        </p:sp>
      </p:grpSp>
      <p:sp>
        <p:nvSpPr>
          <p:cNvPr id="19461" name="Rectangle 12"/>
          <p:cNvSpPr>
            <a:spLocks noChangeArrowheads="1"/>
          </p:cNvSpPr>
          <p:nvPr/>
        </p:nvSpPr>
        <p:spPr bwMode="auto">
          <a:xfrm>
            <a:off x="2411760" y="260350"/>
            <a:ext cx="5400328"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marL="358775" indent="-358775" algn="ctr" eaLnBrk="0" hangingPunct="0">
              <a:lnSpc>
                <a:spcPct val="90000"/>
              </a:lnSpc>
              <a:defRPr/>
            </a:pPr>
            <a:r>
              <a:rPr lang="en-GB" altLang="en-US" sz="2400" b="1" dirty="0">
                <a:solidFill>
                  <a:schemeClr val="accent5">
                    <a:lumMod val="25000"/>
                  </a:schemeClr>
                </a:solidFill>
                <a:latin typeface="+mj-lt"/>
              </a:rPr>
              <a:t>The role of the Information model </a:t>
            </a:r>
            <a:endParaRPr lang="it-IT" altLang="en-US" sz="2400" b="1" dirty="0">
              <a:solidFill>
                <a:schemeClr val="accent5">
                  <a:lumMod val="25000"/>
                </a:schemeClr>
              </a:solidFill>
              <a:latin typeface="+mj-lt"/>
            </a:endParaRPr>
          </a:p>
        </p:txBody>
      </p:sp>
      <p:sp>
        <p:nvSpPr>
          <p:cNvPr id="7" name="Date Placeholder 6"/>
          <p:cNvSpPr>
            <a:spLocks noGrp="1"/>
          </p:cNvSpPr>
          <p:nvPr>
            <p:ph type="dt" sz="half" idx="11"/>
          </p:nvPr>
        </p:nvSpPr>
        <p:spPr/>
        <p:txBody>
          <a:bodyPr/>
          <a:lstStyle/>
          <a:p>
            <a:pPr>
              <a:defRPr/>
            </a:pPr>
            <a:r>
              <a:rPr lang="en-US" smtClean="0"/>
              <a:t>28-30 September 2015</a:t>
            </a:r>
            <a:endParaRPr lang="en-GB" dirty="0"/>
          </a:p>
        </p:txBody>
      </p:sp>
      <p:sp>
        <p:nvSpPr>
          <p:cNvPr id="8" name="Footer Placeholder 7"/>
          <p:cNvSpPr>
            <a:spLocks noGrp="1"/>
          </p:cNvSpPr>
          <p:nvPr>
            <p:ph type="ftr" sz="quarter" idx="12"/>
          </p:nvPr>
        </p:nvSpPr>
        <p:spPr/>
        <p:txBody>
          <a:bodyPr/>
          <a:lstStyle/>
          <a:p>
            <a:pPr>
              <a:defRPr/>
            </a:pPr>
            <a:r>
              <a:rPr lang="en-GB" smtClean="0"/>
              <a:t>SDMX Global Conference</a:t>
            </a:r>
            <a:endParaRPr lang="en-GB" dirty="0"/>
          </a:p>
        </p:txBody>
      </p:sp>
      <p:sp>
        <p:nvSpPr>
          <p:cNvPr id="9" name="Slide Number Placeholder 8"/>
          <p:cNvSpPr>
            <a:spLocks noGrp="1"/>
          </p:cNvSpPr>
          <p:nvPr>
            <p:ph type="sldNum" sz="quarter" idx="10"/>
          </p:nvPr>
        </p:nvSpPr>
        <p:spPr/>
        <p:txBody>
          <a:bodyPr/>
          <a:lstStyle/>
          <a:p>
            <a:pPr>
              <a:defRPr/>
            </a:pPr>
            <a:fld id="{6F97326C-9136-43BD-B7FC-10DBEE6C0A5D}" type="slidenum">
              <a:rPr lang="en-GB" smtClean="0"/>
              <a:pPr>
                <a:defRPr/>
              </a:pPr>
              <a:t>22</a:t>
            </a:fld>
            <a:endParaRPr lang="en-GB"/>
          </a:p>
        </p:txBody>
      </p:sp>
    </p:spTree>
    <p:extLst>
      <p:ext uri="{BB962C8B-B14F-4D97-AF65-F5344CB8AC3E}">
        <p14:creationId xmlns:p14="http://schemas.microsoft.com/office/powerpoint/2010/main" val="3419711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Bent Arrow 19"/>
          <p:cNvSpPr/>
          <p:nvPr/>
        </p:nvSpPr>
        <p:spPr>
          <a:xfrm rot="10800000">
            <a:off x="5364163" y="4963865"/>
            <a:ext cx="1084262" cy="1644650"/>
          </a:xfrm>
          <a:prstGeom prst="bentArrow">
            <a:avLst>
              <a:gd name="adj1" fmla="val 25000"/>
              <a:gd name="adj2" fmla="val 24079"/>
              <a:gd name="adj3" fmla="val 25000"/>
              <a:gd name="adj4" fmla="val 45858"/>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b="0" dirty="0">
              <a:solidFill>
                <a:srgbClr val="000000"/>
              </a:solidFill>
            </a:endParaRPr>
          </a:p>
        </p:txBody>
      </p:sp>
      <p:sp>
        <p:nvSpPr>
          <p:cNvPr id="17411" name="Text Box 20"/>
          <p:cNvSpPr txBox="1">
            <a:spLocks noChangeArrowheads="1"/>
          </p:cNvSpPr>
          <p:nvPr/>
        </p:nvSpPr>
        <p:spPr bwMode="auto">
          <a:xfrm>
            <a:off x="3770313" y="723653"/>
            <a:ext cx="1368425" cy="923925"/>
          </a:xfrm>
          <a:prstGeom prst="rect">
            <a:avLst/>
          </a:prstGeom>
          <a:noFill/>
          <a:ln w="19050" cmpd="tri">
            <a:solidFill>
              <a:schemeClr val="tx1"/>
            </a:solidFill>
            <a:miter lim="800000"/>
            <a:headEnd/>
            <a:tailEnd/>
          </a:ln>
        </p:spPr>
        <p:txBody>
          <a:bodyPr>
            <a:spAutoFit/>
          </a:bodyPr>
          <a:lstStyle/>
          <a:p>
            <a:pPr algn="ctr">
              <a:spcBef>
                <a:spcPct val="50000"/>
              </a:spcBef>
            </a:pPr>
            <a:r>
              <a:rPr lang="en-GB" sz="1800" b="0">
                <a:solidFill>
                  <a:srgbClr val="000000"/>
                </a:solidFill>
                <a:latin typeface="Calibri" pitchFamily="34" charset="0"/>
                <a:cs typeface="Arial" charset="0"/>
              </a:rPr>
              <a:t>Data</a:t>
            </a:r>
            <a:br>
              <a:rPr lang="en-GB" sz="1800" b="0">
                <a:solidFill>
                  <a:srgbClr val="000000"/>
                </a:solidFill>
                <a:latin typeface="Calibri" pitchFamily="34" charset="0"/>
                <a:cs typeface="Arial" charset="0"/>
              </a:rPr>
            </a:br>
            <a:r>
              <a:rPr lang="en-GB" sz="1800" b="0">
                <a:solidFill>
                  <a:srgbClr val="000000"/>
                </a:solidFill>
                <a:latin typeface="Calibri" pitchFamily="34" charset="0"/>
                <a:cs typeface="Arial" charset="0"/>
              </a:rPr>
              <a:t>Structure Definition</a:t>
            </a:r>
          </a:p>
        </p:txBody>
      </p:sp>
      <p:sp>
        <p:nvSpPr>
          <p:cNvPr id="17412" name="Text Box 13"/>
          <p:cNvSpPr txBox="1">
            <a:spLocks noChangeArrowheads="1"/>
          </p:cNvSpPr>
          <p:nvPr/>
        </p:nvSpPr>
        <p:spPr bwMode="auto">
          <a:xfrm>
            <a:off x="3840163" y="2388940"/>
            <a:ext cx="1223962" cy="646331"/>
          </a:xfrm>
          <a:prstGeom prst="rect">
            <a:avLst/>
          </a:prstGeom>
          <a:noFill/>
          <a:ln w="19050">
            <a:solidFill>
              <a:schemeClr val="tx1"/>
            </a:solidFill>
            <a:miter lim="800000"/>
            <a:headEnd/>
            <a:tailEnd/>
          </a:ln>
        </p:spPr>
        <p:txBody>
          <a:bodyPr>
            <a:spAutoFit/>
          </a:bodyPr>
          <a:lstStyle/>
          <a:p>
            <a:pPr algn="ctr">
              <a:spcBef>
                <a:spcPct val="50000"/>
              </a:spcBef>
            </a:pPr>
            <a:r>
              <a:rPr lang="en-GB" sz="1800" b="0" dirty="0">
                <a:solidFill>
                  <a:srgbClr val="000000"/>
                </a:solidFill>
                <a:latin typeface="Calibri" pitchFamily="34" charset="0"/>
                <a:cs typeface="Arial" charset="0"/>
              </a:rPr>
              <a:t>Data </a:t>
            </a:r>
            <a:br>
              <a:rPr lang="en-GB" sz="1800" b="0" dirty="0">
                <a:solidFill>
                  <a:srgbClr val="000000"/>
                </a:solidFill>
                <a:latin typeface="Calibri" pitchFamily="34" charset="0"/>
                <a:cs typeface="Arial" charset="0"/>
              </a:rPr>
            </a:br>
            <a:r>
              <a:rPr lang="en-GB" sz="1800" b="0" dirty="0" smtClean="0">
                <a:solidFill>
                  <a:srgbClr val="000000"/>
                </a:solidFill>
                <a:latin typeface="Calibri" pitchFamily="34" charset="0"/>
                <a:cs typeface="Arial" charset="0"/>
              </a:rPr>
              <a:t> </a:t>
            </a:r>
            <a:r>
              <a:rPr lang="en-GB" sz="1800" b="0" dirty="0">
                <a:solidFill>
                  <a:srgbClr val="000000"/>
                </a:solidFill>
                <a:latin typeface="Calibri" pitchFamily="34" charset="0"/>
                <a:cs typeface="Arial" charset="0"/>
              </a:rPr>
              <a:t>Flow</a:t>
            </a:r>
          </a:p>
        </p:txBody>
      </p:sp>
      <p:sp>
        <p:nvSpPr>
          <p:cNvPr id="17414" name="Text Box 15"/>
          <p:cNvSpPr txBox="1">
            <a:spLocks noChangeArrowheads="1"/>
          </p:cNvSpPr>
          <p:nvPr/>
        </p:nvSpPr>
        <p:spPr bwMode="auto">
          <a:xfrm>
            <a:off x="3676650" y="4281240"/>
            <a:ext cx="1484313" cy="660400"/>
          </a:xfrm>
          <a:prstGeom prst="rect">
            <a:avLst/>
          </a:prstGeom>
          <a:noFill/>
          <a:ln w="19050" cmpd="tri">
            <a:solidFill>
              <a:schemeClr val="tx1"/>
            </a:solidFill>
            <a:miter lim="800000"/>
            <a:headEnd/>
            <a:tailEnd/>
          </a:ln>
        </p:spPr>
        <p:txBody>
          <a:bodyPr>
            <a:spAutoFit/>
          </a:bodyPr>
          <a:lstStyle/>
          <a:p>
            <a:pPr algn="ctr">
              <a:spcBef>
                <a:spcPct val="50000"/>
              </a:spcBef>
            </a:pPr>
            <a:r>
              <a:rPr lang="en-GB" sz="1800" b="0">
                <a:solidFill>
                  <a:srgbClr val="000000"/>
                </a:solidFill>
                <a:latin typeface="Calibri" pitchFamily="34" charset="0"/>
                <a:cs typeface="Arial" charset="0"/>
              </a:rPr>
              <a:t>Provision Agreement</a:t>
            </a:r>
          </a:p>
        </p:txBody>
      </p:sp>
      <p:cxnSp>
        <p:nvCxnSpPr>
          <p:cNvPr id="52" name="Straight Connector 51"/>
          <p:cNvCxnSpPr>
            <a:endCxn id="17414" idx="1"/>
          </p:cNvCxnSpPr>
          <p:nvPr/>
        </p:nvCxnSpPr>
        <p:spPr>
          <a:xfrm rot="5400000">
            <a:off x="3621881" y="4566197"/>
            <a:ext cx="90487"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Right Arrow 13"/>
          <p:cNvSpPr/>
          <p:nvPr/>
        </p:nvSpPr>
        <p:spPr>
          <a:xfrm>
            <a:off x="5219700" y="4293940"/>
            <a:ext cx="650875" cy="612775"/>
          </a:xfrm>
          <a:prstGeom prst="righ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b="0" dirty="0">
              <a:solidFill>
                <a:srgbClr val="FFFFFF"/>
              </a:solidFill>
            </a:endParaRPr>
          </a:p>
        </p:txBody>
      </p:sp>
      <p:grpSp>
        <p:nvGrpSpPr>
          <p:cNvPr id="2" name="Group 29"/>
          <p:cNvGrpSpPr/>
          <p:nvPr/>
        </p:nvGrpSpPr>
        <p:grpSpPr>
          <a:xfrm>
            <a:off x="5608638" y="3055690"/>
            <a:ext cx="1781175" cy="1895475"/>
            <a:chOff x="5608638" y="2971800"/>
            <a:chExt cx="1781175" cy="1895475"/>
          </a:xfrm>
        </p:grpSpPr>
        <p:sp>
          <p:nvSpPr>
            <p:cNvPr id="17413" name="Text Box 14"/>
            <p:cNvSpPr txBox="1">
              <a:spLocks noChangeArrowheads="1"/>
            </p:cNvSpPr>
            <p:nvPr/>
          </p:nvSpPr>
          <p:spPr bwMode="auto">
            <a:xfrm>
              <a:off x="5892800" y="4206875"/>
              <a:ext cx="1223963" cy="660400"/>
            </a:xfrm>
            <a:prstGeom prst="rect">
              <a:avLst/>
            </a:prstGeom>
            <a:noFill/>
            <a:ln w="19050" cmpd="tri">
              <a:solidFill>
                <a:schemeClr val="tx1"/>
              </a:solidFill>
              <a:miter lim="800000"/>
              <a:headEnd/>
              <a:tailEnd/>
            </a:ln>
          </p:spPr>
          <p:txBody>
            <a:bodyPr>
              <a:spAutoFit/>
            </a:bodyPr>
            <a:lstStyle/>
            <a:p>
              <a:pPr algn="ctr">
                <a:spcBef>
                  <a:spcPct val="50000"/>
                </a:spcBef>
              </a:pPr>
              <a:r>
                <a:rPr lang="en-GB" sz="1800" b="0">
                  <a:solidFill>
                    <a:srgbClr val="000000"/>
                  </a:solidFill>
                  <a:latin typeface="Calibri" pitchFamily="34" charset="0"/>
                  <a:cs typeface="Arial" charset="0"/>
                </a:rPr>
                <a:t>Data Provider</a:t>
              </a:r>
            </a:p>
          </p:txBody>
        </p:sp>
        <p:sp>
          <p:nvSpPr>
            <p:cNvPr id="46" name="Down Arrow Callout 45"/>
            <p:cNvSpPr/>
            <p:nvPr/>
          </p:nvSpPr>
          <p:spPr>
            <a:xfrm>
              <a:off x="5608638" y="2971800"/>
              <a:ext cx="1781175" cy="1212850"/>
            </a:xfrm>
            <a:prstGeom prst="downArrowCallou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b="0" dirty="0">
                <a:solidFill>
                  <a:srgbClr val="FFFFFF"/>
                </a:solidFill>
              </a:endParaRPr>
            </a:p>
          </p:txBody>
        </p:sp>
        <p:sp>
          <p:nvSpPr>
            <p:cNvPr id="17418" name="Text Box 4"/>
            <p:cNvSpPr txBox="1">
              <a:spLocks noChangeArrowheads="1"/>
            </p:cNvSpPr>
            <p:nvPr/>
          </p:nvSpPr>
          <p:spPr bwMode="auto">
            <a:xfrm>
              <a:off x="5719763" y="3032125"/>
              <a:ext cx="1592262" cy="660400"/>
            </a:xfrm>
            <a:prstGeom prst="rect">
              <a:avLst/>
            </a:prstGeom>
            <a:noFill/>
            <a:ln w="19050" cmpd="tri">
              <a:solidFill>
                <a:schemeClr val="tx1"/>
              </a:solidFill>
              <a:miter lim="800000"/>
              <a:headEnd/>
              <a:tailEnd/>
            </a:ln>
          </p:spPr>
          <p:txBody>
            <a:bodyPr>
              <a:spAutoFit/>
            </a:bodyPr>
            <a:lstStyle/>
            <a:p>
              <a:pPr algn="ctr">
                <a:spcBef>
                  <a:spcPct val="50000"/>
                </a:spcBef>
              </a:pPr>
              <a:r>
                <a:rPr lang="en-GB" sz="1800" b="0" dirty="0">
                  <a:solidFill>
                    <a:srgbClr val="000000"/>
                  </a:solidFill>
                  <a:latin typeface="Calibri" pitchFamily="34" charset="0"/>
                  <a:cs typeface="Arial" charset="0"/>
                </a:rPr>
                <a:t>Data Provider Scheme </a:t>
              </a:r>
            </a:p>
          </p:txBody>
        </p:sp>
      </p:grpSp>
      <p:sp>
        <p:nvSpPr>
          <p:cNvPr id="17419" name="Right Arrow 13"/>
          <p:cNvSpPr>
            <a:spLocks noChangeArrowheads="1"/>
          </p:cNvSpPr>
          <p:nvPr/>
        </p:nvSpPr>
        <p:spPr bwMode="auto">
          <a:xfrm rot="-5400000">
            <a:off x="3870325" y="3350965"/>
            <a:ext cx="1152525" cy="612775"/>
          </a:xfrm>
          <a:prstGeom prst="rightArrow">
            <a:avLst>
              <a:gd name="adj1" fmla="val 50000"/>
              <a:gd name="adj2" fmla="val 79953"/>
            </a:avLst>
          </a:prstGeom>
          <a:solidFill>
            <a:srgbClr val="D9D9D9"/>
          </a:solidFill>
          <a:ln w="25400" algn="ctr">
            <a:solidFill>
              <a:srgbClr val="385D8A"/>
            </a:solidFill>
            <a:miter lim="800000"/>
            <a:headEnd/>
            <a:tailEnd/>
          </a:ln>
        </p:spPr>
        <p:txBody>
          <a:bodyPr vert="eaVert" anchor="ctr"/>
          <a:lstStyle/>
          <a:p>
            <a:pPr algn="ctr"/>
            <a:endParaRPr lang="en-GB" sz="1800" b="0">
              <a:solidFill>
                <a:srgbClr val="FFFFFF"/>
              </a:solidFill>
              <a:latin typeface="Calibri" pitchFamily="34" charset="0"/>
              <a:cs typeface="Arial" charset="0"/>
            </a:endParaRPr>
          </a:p>
        </p:txBody>
      </p:sp>
      <p:sp>
        <p:nvSpPr>
          <p:cNvPr id="17420" name="Right Arrow 13"/>
          <p:cNvSpPr>
            <a:spLocks noChangeArrowheads="1"/>
          </p:cNvSpPr>
          <p:nvPr/>
        </p:nvSpPr>
        <p:spPr bwMode="auto">
          <a:xfrm rot="-5400000">
            <a:off x="4123532" y="1708696"/>
            <a:ext cx="646112" cy="612775"/>
          </a:xfrm>
          <a:prstGeom prst="rightArrow">
            <a:avLst>
              <a:gd name="adj1" fmla="val 50000"/>
              <a:gd name="adj2" fmla="val 44822"/>
            </a:avLst>
          </a:prstGeom>
          <a:solidFill>
            <a:srgbClr val="D9D9D9"/>
          </a:solidFill>
          <a:ln w="25400" algn="ctr">
            <a:solidFill>
              <a:srgbClr val="385D8A"/>
            </a:solidFill>
            <a:miter lim="800000"/>
            <a:headEnd/>
            <a:tailEnd/>
          </a:ln>
        </p:spPr>
        <p:txBody>
          <a:bodyPr vert="eaVert" anchor="ctr"/>
          <a:lstStyle/>
          <a:p>
            <a:pPr algn="ctr"/>
            <a:endParaRPr lang="en-GB" sz="1800" b="0">
              <a:solidFill>
                <a:srgbClr val="FFFFFF"/>
              </a:solidFill>
              <a:latin typeface="Calibri" pitchFamily="34" charset="0"/>
              <a:cs typeface="Arial" charset="0"/>
            </a:endParaRPr>
          </a:p>
        </p:txBody>
      </p:sp>
      <p:pic>
        <p:nvPicPr>
          <p:cNvPr id="17421" name="Picture 2"/>
          <p:cNvPicPr>
            <a:picLocks noChangeAspect="1" noChangeArrowheads="1"/>
          </p:cNvPicPr>
          <p:nvPr/>
        </p:nvPicPr>
        <p:blipFill>
          <a:blip r:embed="rId3" cstate="print"/>
          <a:srcRect/>
          <a:stretch>
            <a:fillRect/>
          </a:stretch>
        </p:blipFill>
        <p:spPr bwMode="auto">
          <a:xfrm>
            <a:off x="5517356" y="491878"/>
            <a:ext cx="2071688" cy="1471612"/>
          </a:xfrm>
          <a:prstGeom prst="rect">
            <a:avLst/>
          </a:prstGeom>
          <a:noFill/>
          <a:ln w="9525">
            <a:noFill/>
            <a:miter lim="800000"/>
            <a:headEnd/>
            <a:tailEnd/>
          </a:ln>
        </p:spPr>
      </p:pic>
      <p:sp>
        <p:nvSpPr>
          <p:cNvPr id="17423" name="Text Box 40"/>
          <p:cNvSpPr txBox="1">
            <a:spLocks noChangeArrowheads="1"/>
          </p:cNvSpPr>
          <p:nvPr/>
        </p:nvSpPr>
        <p:spPr bwMode="auto">
          <a:xfrm>
            <a:off x="3513138" y="6000503"/>
            <a:ext cx="1835150" cy="646112"/>
          </a:xfrm>
          <a:prstGeom prst="rect">
            <a:avLst/>
          </a:prstGeom>
          <a:noFill/>
          <a:ln w="19050" cmpd="tri">
            <a:solidFill>
              <a:schemeClr val="tx1"/>
            </a:solidFill>
            <a:miter lim="800000"/>
            <a:headEnd/>
            <a:tailEnd/>
          </a:ln>
        </p:spPr>
        <p:txBody>
          <a:bodyPr>
            <a:spAutoFit/>
          </a:bodyPr>
          <a:lstStyle/>
          <a:p>
            <a:pPr algn="ctr">
              <a:spcBef>
                <a:spcPct val="50000"/>
              </a:spcBef>
            </a:pPr>
            <a:r>
              <a:rPr lang="en-GB" sz="1800" b="0">
                <a:solidFill>
                  <a:srgbClr val="000000"/>
                </a:solidFill>
                <a:latin typeface="Calibri" pitchFamily="34" charset="0"/>
                <a:cs typeface="Arial" charset="0"/>
              </a:rPr>
              <a:t>Registered Data Set</a:t>
            </a:r>
          </a:p>
        </p:txBody>
      </p:sp>
      <p:sp>
        <p:nvSpPr>
          <p:cNvPr id="18" name="Down Arrow 17"/>
          <p:cNvSpPr/>
          <p:nvPr/>
        </p:nvSpPr>
        <p:spPr>
          <a:xfrm>
            <a:off x="4100513" y="4982915"/>
            <a:ext cx="630237" cy="1001713"/>
          </a:xfrm>
          <a:prstGeom prst="down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b="0" dirty="0">
              <a:solidFill>
                <a:srgbClr val="FFFFFF"/>
              </a:solidFill>
            </a:endParaRPr>
          </a:p>
        </p:txBody>
      </p:sp>
      <p:sp>
        <p:nvSpPr>
          <p:cNvPr id="19" name="TextBox 18"/>
          <p:cNvSpPr txBox="1"/>
          <p:nvPr/>
        </p:nvSpPr>
        <p:spPr>
          <a:xfrm>
            <a:off x="6192838" y="4925765"/>
            <a:ext cx="209550" cy="1384300"/>
          </a:xfrm>
          <a:prstGeom prst="rect">
            <a:avLst/>
          </a:prstGeom>
          <a:noFill/>
        </p:spPr>
        <p:txBody>
          <a:bodyPr>
            <a:spAutoFit/>
          </a:bodyPr>
          <a:lstStyle/>
          <a:p>
            <a:pPr fontAlgn="auto">
              <a:spcBef>
                <a:spcPts val="0"/>
              </a:spcBef>
              <a:spcAft>
                <a:spcPts val="0"/>
              </a:spcAft>
              <a:defRPr/>
            </a:pPr>
            <a:r>
              <a:rPr lang="en-GB" sz="1050" b="0" dirty="0">
                <a:solidFill>
                  <a:srgbClr val="000000"/>
                </a:solidFill>
                <a:latin typeface="Arial"/>
                <a:cs typeface="Arial" charset="0"/>
              </a:rPr>
              <a:t>Register</a:t>
            </a:r>
          </a:p>
        </p:txBody>
      </p:sp>
      <p:grpSp>
        <p:nvGrpSpPr>
          <p:cNvPr id="3" name="Group 30"/>
          <p:cNvGrpSpPr/>
          <p:nvPr/>
        </p:nvGrpSpPr>
        <p:grpSpPr>
          <a:xfrm>
            <a:off x="611188" y="5962403"/>
            <a:ext cx="2857500" cy="798512"/>
            <a:chOff x="611188" y="5878513"/>
            <a:chExt cx="2857500" cy="798512"/>
          </a:xfrm>
        </p:grpSpPr>
        <p:sp>
          <p:nvSpPr>
            <p:cNvPr id="17422" name="Text Box 35"/>
            <p:cNvSpPr txBox="1">
              <a:spLocks noChangeArrowheads="1"/>
            </p:cNvSpPr>
            <p:nvPr/>
          </p:nvSpPr>
          <p:spPr bwMode="auto">
            <a:xfrm>
              <a:off x="611188" y="5878513"/>
              <a:ext cx="1484312" cy="798512"/>
            </a:xfrm>
            <a:prstGeom prst="rect">
              <a:avLst/>
            </a:prstGeom>
            <a:noFill/>
            <a:ln w="19050" cmpd="tri">
              <a:solidFill>
                <a:schemeClr val="tx1"/>
              </a:solidFill>
              <a:miter lim="800000"/>
              <a:headEnd/>
              <a:tailEnd/>
            </a:ln>
          </p:spPr>
          <p:txBody>
            <a:bodyPr>
              <a:spAutoFit/>
            </a:bodyPr>
            <a:lstStyle/>
            <a:p>
              <a:pPr algn="ctr">
                <a:spcBef>
                  <a:spcPct val="50000"/>
                </a:spcBef>
              </a:pPr>
              <a:r>
                <a:rPr lang="en-GB" sz="1800" b="0">
                  <a:solidFill>
                    <a:srgbClr val="000000"/>
                  </a:solidFill>
                  <a:latin typeface="Calibri" pitchFamily="34" charset="0"/>
                  <a:cs typeface="Arial" charset="0"/>
                </a:rPr>
                <a:t>Content</a:t>
              </a:r>
            </a:p>
            <a:p>
              <a:pPr algn="ctr">
                <a:spcBef>
                  <a:spcPct val="50000"/>
                </a:spcBef>
              </a:pPr>
              <a:r>
                <a:rPr lang="en-GB" sz="1800" b="0">
                  <a:solidFill>
                    <a:srgbClr val="000000"/>
                  </a:solidFill>
                  <a:latin typeface="Calibri" pitchFamily="34" charset="0"/>
                  <a:cs typeface="Arial" charset="0"/>
                </a:rPr>
                <a:t>Constraint</a:t>
              </a:r>
            </a:p>
          </p:txBody>
        </p:sp>
        <p:sp>
          <p:nvSpPr>
            <p:cNvPr id="21" name="Left Arrow 20"/>
            <p:cNvSpPr/>
            <p:nvPr/>
          </p:nvSpPr>
          <p:spPr>
            <a:xfrm>
              <a:off x="2100263" y="6075363"/>
              <a:ext cx="1368425" cy="431800"/>
            </a:xfrm>
            <a:prstGeom prst="lef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b="0">
                <a:solidFill>
                  <a:srgbClr val="FFFFFF"/>
                </a:solidFill>
              </a:endParaRPr>
            </a:p>
          </p:txBody>
        </p:sp>
      </p:grpSp>
      <p:sp>
        <p:nvSpPr>
          <p:cNvPr id="17427" name="TextBox 21"/>
          <p:cNvSpPr txBox="1">
            <a:spLocks noChangeArrowheads="1"/>
          </p:cNvSpPr>
          <p:nvPr/>
        </p:nvSpPr>
        <p:spPr bwMode="auto">
          <a:xfrm>
            <a:off x="2268538" y="6159253"/>
            <a:ext cx="1295400" cy="368300"/>
          </a:xfrm>
          <a:prstGeom prst="rect">
            <a:avLst/>
          </a:prstGeom>
          <a:noFill/>
          <a:ln w="9525">
            <a:noFill/>
            <a:miter lim="800000"/>
            <a:headEnd/>
            <a:tailEnd/>
          </a:ln>
        </p:spPr>
        <p:txBody>
          <a:bodyPr>
            <a:spAutoFit/>
          </a:bodyPr>
          <a:lstStyle/>
          <a:p>
            <a:r>
              <a:rPr lang="en-GB" sz="1800" b="0" dirty="0">
                <a:solidFill>
                  <a:srgbClr val="000000"/>
                </a:solidFill>
                <a:latin typeface="Calibri" pitchFamily="34" charset="0"/>
                <a:cs typeface="Arial" charset="0"/>
              </a:rPr>
              <a:t>actual keys</a:t>
            </a:r>
          </a:p>
        </p:txBody>
      </p:sp>
      <p:sp>
        <p:nvSpPr>
          <p:cNvPr id="38" name="Title 37"/>
          <p:cNvSpPr>
            <a:spLocks noGrp="1"/>
          </p:cNvSpPr>
          <p:nvPr>
            <p:ph type="title"/>
          </p:nvPr>
        </p:nvSpPr>
        <p:spPr>
          <a:xfrm>
            <a:off x="670594" y="14084"/>
            <a:ext cx="7545388" cy="533400"/>
          </a:xfrm>
        </p:spPr>
        <p:txBody>
          <a:bodyPr/>
          <a:lstStyle/>
          <a:p>
            <a:pPr marL="358775" indent="-358775" algn="ctr">
              <a:lnSpc>
                <a:spcPct val="90000"/>
              </a:lnSpc>
              <a:defRPr/>
            </a:pPr>
            <a:r>
              <a:rPr lang="en-GB" sz="1800" kern="1200" dirty="0">
                <a:solidFill>
                  <a:schemeClr val="accent5">
                    <a:lumMod val="25000"/>
                  </a:schemeClr>
                </a:solidFill>
                <a:ea typeface="ＭＳ Ｐゴシック" pitchFamily="-80" charset="-128"/>
                <a:cs typeface="+mn-cs"/>
              </a:rPr>
              <a:t>SDMX Model: Data Structures and Data Sets</a:t>
            </a:r>
          </a:p>
        </p:txBody>
      </p:sp>
      <p:sp>
        <p:nvSpPr>
          <p:cNvPr id="31" name="Down Arrow Callout 30"/>
          <p:cNvSpPr/>
          <p:nvPr/>
        </p:nvSpPr>
        <p:spPr>
          <a:xfrm>
            <a:off x="219471" y="1291978"/>
            <a:ext cx="1781175" cy="1212850"/>
          </a:xfrm>
          <a:prstGeom prst="downArrowCallou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b="0" dirty="0">
              <a:solidFill>
                <a:srgbClr val="FFFFFF"/>
              </a:solidFill>
            </a:endParaRPr>
          </a:p>
        </p:txBody>
      </p:sp>
      <p:sp>
        <p:nvSpPr>
          <p:cNvPr id="32" name="Text Box 4"/>
          <p:cNvSpPr txBox="1">
            <a:spLocks noChangeArrowheads="1"/>
          </p:cNvSpPr>
          <p:nvPr/>
        </p:nvSpPr>
        <p:spPr bwMode="auto">
          <a:xfrm>
            <a:off x="533796" y="1372940"/>
            <a:ext cx="1168400" cy="660400"/>
          </a:xfrm>
          <a:prstGeom prst="rect">
            <a:avLst/>
          </a:prstGeom>
          <a:noFill/>
          <a:ln w="19050" cmpd="tri">
            <a:solidFill>
              <a:schemeClr val="tx1"/>
            </a:solidFill>
            <a:miter lim="800000"/>
            <a:headEnd/>
            <a:tailEnd/>
          </a:ln>
        </p:spPr>
        <p:txBody>
          <a:bodyPr>
            <a:spAutoFit/>
          </a:bodyPr>
          <a:lstStyle/>
          <a:p>
            <a:pPr algn="ctr">
              <a:spcBef>
                <a:spcPct val="50000"/>
              </a:spcBef>
            </a:pPr>
            <a:r>
              <a:rPr lang="en-GB" sz="1800" b="0">
                <a:solidFill>
                  <a:srgbClr val="000000"/>
                </a:solidFill>
                <a:latin typeface="Calibri" pitchFamily="34" charset="0"/>
                <a:cs typeface="Arial" charset="0"/>
              </a:rPr>
              <a:t>Category Scheme </a:t>
            </a:r>
          </a:p>
        </p:txBody>
      </p:sp>
      <p:sp>
        <p:nvSpPr>
          <p:cNvPr id="33" name="Text Box 5"/>
          <p:cNvSpPr txBox="1">
            <a:spLocks noChangeArrowheads="1"/>
          </p:cNvSpPr>
          <p:nvPr/>
        </p:nvSpPr>
        <p:spPr bwMode="auto">
          <a:xfrm>
            <a:off x="478234" y="2530228"/>
            <a:ext cx="1223962" cy="385762"/>
          </a:xfrm>
          <a:prstGeom prst="rect">
            <a:avLst/>
          </a:prstGeom>
          <a:noFill/>
          <a:ln w="19050" cmpd="tri">
            <a:solidFill>
              <a:schemeClr val="tx1"/>
            </a:solidFill>
            <a:miter lim="800000"/>
            <a:headEnd/>
            <a:tailEnd/>
          </a:ln>
        </p:spPr>
        <p:txBody>
          <a:bodyPr>
            <a:spAutoFit/>
          </a:bodyPr>
          <a:lstStyle/>
          <a:p>
            <a:pPr algn="ctr">
              <a:spcBef>
                <a:spcPct val="50000"/>
              </a:spcBef>
            </a:pPr>
            <a:r>
              <a:rPr lang="en-GB" sz="1800" b="0">
                <a:solidFill>
                  <a:srgbClr val="000000"/>
                </a:solidFill>
                <a:latin typeface="Calibri" pitchFamily="34" charset="0"/>
                <a:cs typeface="Arial" charset="0"/>
              </a:rPr>
              <a:t>Category</a:t>
            </a:r>
          </a:p>
        </p:txBody>
      </p:sp>
      <p:sp>
        <p:nvSpPr>
          <p:cNvPr id="34" name="Text Box 5"/>
          <p:cNvSpPr txBox="1">
            <a:spLocks noChangeArrowheads="1"/>
          </p:cNvSpPr>
          <p:nvPr/>
        </p:nvSpPr>
        <p:spPr bwMode="auto">
          <a:xfrm>
            <a:off x="1976834" y="2530228"/>
            <a:ext cx="1598612" cy="385762"/>
          </a:xfrm>
          <a:prstGeom prst="rect">
            <a:avLst/>
          </a:prstGeom>
          <a:noFill/>
          <a:ln w="19050" cmpd="tri">
            <a:solidFill>
              <a:schemeClr val="tx1"/>
            </a:solidFill>
            <a:miter lim="800000"/>
            <a:headEnd/>
            <a:tailEnd/>
          </a:ln>
        </p:spPr>
        <p:txBody>
          <a:bodyPr>
            <a:spAutoFit/>
          </a:bodyPr>
          <a:lstStyle/>
          <a:p>
            <a:pPr algn="ctr">
              <a:spcBef>
                <a:spcPct val="50000"/>
              </a:spcBef>
            </a:pPr>
            <a:r>
              <a:rPr lang="en-GB" sz="1800" b="0">
                <a:solidFill>
                  <a:srgbClr val="000000"/>
                </a:solidFill>
                <a:latin typeface="Calibri" pitchFamily="34" charset="0"/>
                <a:cs typeface="Arial" charset="0"/>
              </a:rPr>
              <a:t>Categorisation</a:t>
            </a:r>
          </a:p>
        </p:txBody>
      </p:sp>
      <p:sp>
        <p:nvSpPr>
          <p:cNvPr id="35" name="Right Arrow 34"/>
          <p:cNvSpPr/>
          <p:nvPr/>
        </p:nvSpPr>
        <p:spPr>
          <a:xfrm>
            <a:off x="3575446" y="2473078"/>
            <a:ext cx="250825" cy="612775"/>
          </a:xfrm>
          <a:prstGeom prst="righ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b="0" dirty="0">
              <a:solidFill>
                <a:srgbClr val="FFFFFF"/>
              </a:solidFill>
            </a:endParaRPr>
          </a:p>
        </p:txBody>
      </p:sp>
      <p:sp>
        <p:nvSpPr>
          <p:cNvPr id="36" name="Right Arrow 35"/>
          <p:cNvSpPr/>
          <p:nvPr/>
        </p:nvSpPr>
        <p:spPr>
          <a:xfrm flipH="1">
            <a:off x="1705371" y="2423865"/>
            <a:ext cx="250825" cy="612775"/>
          </a:xfrm>
          <a:prstGeom prst="righ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b="0" dirty="0">
              <a:solidFill>
                <a:srgbClr val="FFFFFF"/>
              </a:solidFill>
            </a:endParaRPr>
          </a:p>
        </p:txBody>
      </p:sp>
      <p:sp>
        <p:nvSpPr>
          <p:cNvPr id="6" name="Slide Number Placeholder 5"/>
          <p:cNvSpPr>
            <a:spLocks noGrp="1"/>
          </p:cNvSpPr>
          <p:nvPr>
            <p:ph type="sldNum" sz="quarter" idx="4"/>
          </p:nvPr>
        </p:nvSpPr>
        <p:spPr/>
        <p:txBody>
          <a:bodyPr/>
          <a:lstStyle/>
          <a:p>
            <a:pPr>
              <a:defRPr/>
            </a:pPr>
            <a:fld id="{5406D723-B6BE-469C-9D10-EBF52FC9BB44}" type="slidenum">
              <a:rPr lang="en-GB" smtClean="0"/>
              <a:pPr>
                <a:defRPr/>
              </a:pPr>
              <a:t>23</a:t>
            </a:fld>
            <a:endParaRPr lang="en-GB" dirty="0"/>
          </a:p>
        </p:txBody>
      </p:sp>
    </p:spTree>
    <p:extLst>
      <p:ext uri="{BB962C8B-B14F-4D97-AF65-F5344CB8AC3E}">
        <p14:creationId xmlns:p14="http://schemas.microsoft.com/office/powerpoint/2010/main" val="2621356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411760" y="44624"/>
            <a:ext cx="6270848" cy="936625"/>
          </a:xfrm>
        </p:spPr>
        <p:txBody>
          <a:bodyPr/>
          <a:lstStyle/>
          <a:p>
            <a:r>
              <a:rPr lang="en-GB" sz="2800" dirty="0" smtClean="0"/>
              <a:t>SDMX Validation Possibilities</a:t>
            </a:r>
          </a:p>
        </p:txBody>
      </p:sp>
      <p:sp>
        <p:nvSpPr>
          <p:cNvPr id="23555" name="Rectangle 3"/>
          <p:cNvSpPr>
            <a:spLocks noGrp="1" noChangeArrowheads="1"/>
          </p:cNvSpPr>
          <p:nvPr>
            <p:ph idx="1"/>
          </p:nvPr>
        </p:nvSpPr>
        <p:spPr>
          <a:xfrm>
            <a:off x="179512" y="1446164"/>
            <a:ext cx="5040560" cy="3312368"/>
          </a:xfrm>
        </p:spPr>
        <p:txBody>
          <a:bodyPr/>
          <a:lstStyle/>
          <a:p>
            <a:pPr>
              <a:buFont typeface="Wingdings" pitchFamily="2" charset="2"/>
              <a:buChar char="§"/>
            </a:pPr>
            <a:r>
              <a:rPr lang="en-GB" sz="2000" dirty="0" smtClean="0"/>
              <a:t>“Technical”</a:t>
            </a:r>
          </a:p>
          <a:p>
            <a:pPr marL="457200" lvl="1" indent="0">
              <a:buNone/>
            </a:pPr>
            <a:r>
              <a:rPr lang="en-GB" sz="1800" dirty="0">
                <a:solidFill>
                  <a:schemeClr val="hlink"/>
                </a:solidFill>
              </a:rPr>
              <a:t> </a:t>
            </a:r>
            <a:r>
              <a:rPr lang="en-GB" sz="1800" dirty="0" smtClean="0">
                <a:solidFill>
                  <a:schemeClr val="hlink"/>
                </a:solidFill>
              </a:rPr>
              <a:t> - Covered by SDMX today</a:t>
            </a:r>
            <a:br>
              <a:rPr lang="en-GB" sz="1800" dirty="0" smtClean="0">
                <a:solidFill>
                  <a:schemeClr val="hlink"/>
                </a:solidFill>
              </a:rPr>
            </a:br>
            <a:endParaRPr lang="en-GB" sz="1800" dirty="0" smtClean="0">
              <a:solidFill>
                <a:schemeClr val="hlink"/>
              </a:solidFill>
            </a:endParaRPr>
          </a:p>
          <a:p>
            <a:pPr marL="457200" lvl="1" indent="0">
              <a:buNone/>
            </a:pPr>
            <a:endParaRPr lang="en-GB" sz="1800" dirty="0" smtClean="0">
              <a:solidFill>
                <a:schemeClr val="hlink"/>
              </a:solidFill>
            </a:endParaRPr>
          </a:p>
          <a:p>
            <a:pPr marL="457200" lvl="1" indent="0">
              <a:buNone/>
            </a:pPr>
            <a:r>
              <a:rPr lang="en-GB" sz="1800" dirty="0" smtClean="0"/>
              <a:t>  - Format Check (</a:t>
            </a:r>
            <a:r>
              <a:rPr lang="en-GB" sz="1800" i="1" dirty="0" smtClean="0"/>
              <a:t>SDMX-ML</a:t>
            </a:r>
            <a:r>
              <a:rPr lang="en-GB" sz="1800" dirty="0" smtClean="0"/>
              <a:t>)</a:t>
            </a:r>
          </a:p>
          <a:p>
            <a:pPr marL="457200" lvl="1" indent="0">
              <a:buNone/>
            </a:pPr>
            <a:r>
              <a:rPr lang="en-GB" sz="1800" dirty="0" smtClean="0"/>
              <a:t>  - Codes exist (</a:t>
            </a:r>
            <a:r>
              <a:rPr lang="en-GB" sz="1800" i="1" dirty="0" smtClean="0"/>
              <a:t>SDMX DSD</a:t>
            </a:r>
            <a:r>
              <a:rPr lang="en-GB" sz="1800" dirty="0" smtClean="0"/>
              <a:t>)</a:t>
            </a:r>
          </a:p>
          <a:p>
            <a:pPr marL="457200" lvl="1" indent="0">
              <a:buNone/>
            </a:pPr>
            <a:r>
              <a:rPr lang="en-GB" sz="1800" dirty="0"/>
              <a:t> </a:t>
            </a:r>
            <a:r>
              <a:rPr lang="en-GB" sz="1800" dirty="0" smtClean="0"/>
              <a:t> - Codes used correctly</a:t>
            </a:r>
            <a:br>
              <a:rPr lang="en-GB" sz="1800" dirty="0" smtClean="0"/>
            </a:br>
            <a:r>
              <a:rPr lang="en-GB" sz="1800" dirty="0" smtClean="0"/>
              <a:t>	(</a:t>
            </a:r>
            <a:r>
              <a:rPr lang="en-GB" sz="1800" i="1" dirty="0" smtClean="0"/>
              <a:t>SDMX Dataflow &amp; Constraint</a:t>
            </a:r>
            <a:r>
              <a:rPr lang="en-GB" sz="1800" dirty="0" smtClean="0"/>
              <a:t>)</a:t>
            </a:r>
          </a:p>
        </p:txBody>
      </p:sp>
      <p:sp>
        <p:nvSpPr>
          <p:cNvPr id="23556" name="Rectangle 4"/>
          <p:cNvSpPr>
            <a:spLocks noGrp="1" noChangeArrowheads="1"/>
          </p:cNvSpPr>
          <p:nvPr>
            <p:ph type="body" sz="half" idx="4294967295"/>
          </p:nvPr>
        </p:nvSpPr>
        <p:spPr>
          <a:xfrm>
            <a:off x="4787900" y="1412776"/>
            <a:ext cx="4248596" cy="3312368"/>
          </a:xfrm>
        </p:spPr>
        <p:txBody>
          <a:bodyPr/>
          <a:lstStyle/>
          <a:p>
            <a:pPr>
              <a:buClr>
                <a:srgbClr val="0F5494"/>
              </a:buClr>
              <a:buFont typeface="Wingdings" pitchFamily="2" charset="2"/>
              <a:buChar char="§"/>
            </a:pPr>
            <a:r>
              <a:rPr lang="en-GB" sz="2000" i="0" dirty="0" smtClean="0"/>
              <a:t>“Statistical Domain”</a:t>
            </a:r>
          </a:p>
          <a:p>
            <a:pPr marL="457200" lvl="1" indent="0">
              <a:buNone/>
            </a:pPr>
            <a:r>
              <a:rPr lang="en-GB" sz="1800" dirty="0" smtClean="0">
                <a:solidFill>
                  <a:schemeClr val="hlink"/>
                </a:solidFill>
              </a:rPr>
              <a:t>  - Not </a:t>
            </a:r>
            <a:r>
              <a:rPr lang="en-GB" sz="1800" dirty="0" smtClean="0">
                <a:solidFill>
                  <a:srgbClr val="C00000"/>
                </a:solidFill>
              </a:rPr>
              <a:t>yet</a:t>
            </a:r>
            <a:r>
              <a:rPr lang="en-GB" sz="1800" dirty="0" smtClean="0">
                <a:solidFill>
                  <a:schemeClr val="hlink"/>
                </a:solidFill>
              </a:rPr>
              <a:t> covered by SDMX</a:t>
            </a:r>
            <a:br>
              <a:rPr lang="en-GB" sz="1800" dirty="0" smtClean="0">
                <a:solidFill>
                  <a:schemeClr val="hlink"/>
                </a:solidFill>
              </a:rPr>
            </a:br>
            <a:r>
              <a:rPr lang="en-GB" sz="1800" i="1" dirty="0" smtClean="0">
                <a:solidFill>
                  <a:schemeClr val="hlink"/>
                </a:solidFill>
              </a:rPr>
              <a:t>    (VTL project)</a:t>
            </a:r>
            <a:r>
              <a:rPr lang="en-GB" sz="1800" dirty="0" smtClean="0">
                <a:solidFill>
                  <a:schemeClr val="hlink"/>
                </a:solidFill>
              </a:rPr>
              <a:t/>
            </a:r>
            <a:br>
              <a:rPr lang="en-GB" sz="1800" dirty="0" smtClean="0">
                <a:solidFill>
                  <a:schemeClr val="hlink"/>
                </a:solidFill>
              </a:rPr>
            </a:br>
            <a:endParaRPr lang="en-GB" sz="1800" dirty="0" smtClean="0">
              <a:solidFill>
                <a:schemeClr val="hlink"/>
              </a:solidFill>
            </a:endParaRPr>
          </a:p>
          <a:p>
            <a:pPr marL="457200" lvl="1" indent="0">
              <a:buNone/>
            </a:pPr>
            <a:r>
              <a:rPr lang="en-GB" sz="1800" dirty="0" smtClean="0"/>
              <a:t>  - Value check</a:t>
            </a:r>
          </a:p>
          <a:p>
            <a:pPr marL="457200" lvl="1" indent="0">
              <a:buNone/>
            </a:pPr>
            <a:r>
              <a:rPr lang="en-GB" sz="1800" dirty="0" smtClean="0"/>
              <a:t>  </a:t>
            </a:r>
            <a:r>
              <a:rPr lang="en-GB" sz="1800" dirty="0"/>
              <a:t>- </a:t>
            </a:r>
            <a:r>
              <a:rPr lang="de-AT" sz="1800" dirty="0"/>
              <a:t>Time </a:t>
            </a:r>
            <a:r>
              <a:rPr lang="de-AT" sz="1800" dirty="0" err="1" smtClean="0"/>
              <a:t>series</a:t>
            </a:r>
            <a:endParaRPr lang="de-AT" sz="1800" dirty="0" smtClean="0"/>
          </a:p>
          <a:p>
            <a:pPr marL="457200" lvl="1" indent="0">
              <a:buNone/>
            </a:pPr>
            <a:r>
              <a:rPr lang="en-GB" sz="1800" dirty="0"/>
              <a:t> </a:t>
            </a:r>
            <a:r>
              <a:rPr lang="en-GB" sz="1800" dirty="0" smtClean="0"/>
              <a:t> - </a:t>
            </a:r>
            <a:r>
              <a:rPr lang="de-AT" sz="1800" dirty="0" err="1" smtClean="0"/>
              <a:t>Revisions</a:t>
            </a:r>
            <a:endParaRPr lang="de-AT" sz="1800" dirty="0" smtClean="0"/>
          </a:p>
          <a:p>
            <a:pPr marL="457200" lvl="1" indent="0">
              <a:buNone/>
            </a:pPr>
            <a:r>
              <a:rPr lang="en-GB" sz="1800" dirty="0" smtClean="0"/>
              <a:t>  - Validation expressions</a:t>
            </a:r>
          </a:p>
        </p:txBody>
      </p:sp>
      <p:grpSp>
        <p:nvGrpSpPr>
          <p:cNvPr id="2" name="Group 1"/>
          <p:cNvGrpSpPr/>
          <p:nvPr/>
        </p:nvGrpSpPr>
        <p:grpSpPr>
          <a:xfrm>
            <a:off x="827980" y="4221757"/>
            <a:ext cx="8064500" cy="2087563"/>
            <a:chOff x="755650" y="4365773"/>
            <a:chExt cx="8064500" cy="2087563"/>
          </a:xfrm>
        </p:grpSpPr>
        <p:sp>
          <p:nvSpPr>
            <p:cNvPr id="23557" name="AutoShape 5"/>
            <p:cNvSpPr>
              <a:spLocks noChangeArrowheads="1"/>
            </p:cNvSpPr>
            <p:nvPr/>
          </p:nvSpPr>
          <p:spPr bwMode="auto">
            <a:xfrm>
              <a:off x="755650" y="4365773"/>
              <a:ext cx="8064500" cy="2087563"/>
            </a:xfrm>
            <a:custGeom>
              <a:avLst/>
              <a:gdLst>
                <a:gd name="T0" fmla="*/ 6048375 w 21600"/>
                <a:gd name="T1" fmla="*/ 0 h 21600"/>
                <a:gd name="T2" fmla="*/ 0 w 21600"/>
                <a:gd name="T3" fmla="*/ 1043782 h 21600"/>
                <a:gd name="T4" fmla="*/ 6048375 w 21600"/>
                <a:gd name="T5" fmla="*/ 2087563 h 21600"/>
                <a:gd name="T6" fmla="*/ 8064500 w 21600"/>
                <a:gd name="T7" fmla="*/ 1043782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200" b="0">
                <a:solidFill>
                  <a:srgbClr val="0F5494"/>
                </a:solidFill>
              </a:endParaRPr>
            </a:p>
          </p:txBody>
        </p:sp>
        <p:pic>
          <p:nvPicPr>
            <p:cNvPr id="23558" name="Picture 6" descr="j04247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5963" y="4881166"/>
              <a:ext cx="1044575"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7" descr="j04247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4075" y="4881166"/>
              <a:ext cx="1044575"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8" descr="j042423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1725" y="4581128"/>
              <a:ext cx="170815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8955060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5"/>
          <p:cNvSpPr>
            <a:spLocks noChangeArrowheads="1"/>
          </p:cNvSpPr>
          <p:nvPr/>
        </p:nvSpPr>
        <p:spPr bwMode="auto">
          <a:xfrm>
            <a:off x="2878931" y="1341438"/>
            <a:ext cx="5789441" cy="400110"/>
          </a:xfrm>
          <a:prstGeom prst="rect">
            <a:avLst/>
          </a:prstGeom>
          <a:solidFill>
            <a:srgbClr val="FFCC66"/>
          </a:solidFill>
          <a:ln w="9525">
            <a:noFill/>
            <a:miter lim="800000"/>
            <a:headEnd/>
            <a:tailEnd/>
          </a:ln>
          <a:effectLst>
            <a:outerShdw dist="107763" dir="2700000" algn="ctr" rotWithShape="0">
              <a:schemeClr val="bg2">
                <a:alpha val="50000"/>
              </a:schemeClr>
            </a:outerShdw>
          </a:effectLst>
        </p:spPr>
        <p:txBody>
          <a:bodyPr wrap="square">
            <a:spAutoFit/>
          </a:bodyPr>
          <a:lstStyle/>
          <a:p>
            <a:pPr eaLnBrk="1" hangingPunct="1">
              <a:spcBef>
                <a:spcPct val="0"/>
              </a:spcBef>
              <a:buFontTx/>
              <a:buNone/>
              <a:defRPr/>
            </a:pPr>
            <a:r>
              <a:rPr lang="en-GB" sz="2000" dirty="0">
                <a:solidFill>
                  <a:schemeClr val="accent6">
                    <a:lumMod val="75000"/>
                  </a:schemeClr>
                </a:solidFill>
                <a:ea typeface="+mn-ea"/>
              </a:rPr>
              <a:t>Cross-domain concepts and code lists</a:t>
            </a:r>
          </a:p>
        </p:txBody>
      </p:sp>
      <p:sp>
        <p:nvSpPr>
          <p:cNvPr id="19462" name="Rectangle 6"/>
          <p:cNvSpPr>
            <a:spLocks noChangeArrowheads="1"/>
          </p:cNvSpPr>
          <p:nvPr/>
        </p:nvSpPr>
        <p:spPr bwMode="auto">
          <a:xfrm>
            <a:off x="2878932" y="2024063"/>
            <a:ext cx="5789440" cy="400110"/>
          </a:xfrm>
          <a:prstGeom prst="rect">
            <a:avLst/>
          </a:prstGeom>
          <a:solidFill>
            <a:srgbClr val="FFCC66"/>
          </a:solidFill>
          <a:ln w="9525">
            <a:noFill/>
            <a:miter lim="800000"/>
            <a:headEnd/>
            <a:tailEnd/>
          </a:ln>
          <a:effectLst>
            <a:outerShdw dist="107763" dir="2700000" algn="ctr" rotWithShape="0">
              <a:schemeClr val="bg2">
                <a:alpha val="50000"/>
              </a:schemeClr>
            </a:outerShdw>
          </a:effectLst>
        </p:spPr>
        <p:txBody>
          <a:bodyPr wrap="square">
            <a:spAutoFit/>
          </a:bodyPr>
          <a:lstStyle/>
          <a:p>
            <a:pPr eaLnBrk="1" hangingPunct="1">
              <a:spcBef>
                <a:spcPct val="0"/>
              </a:spcBef>
              <a:buFontTx/>
              <a:buNone/>
              <a:defRPr/>
            </a:pPr>
            <a:r>
              <a:rPr lang="en-GB" sz="2000" dirty="0">
                <a:solidFill>
                  <a:schemeClr val="accent6">
                    <a:lumMod val="75000"/>
                  </a:schemeClr>
                </a:solidFill>
              </a:rPr>
              <a:t>Statistical subject-matter domains</a:t>
            </a:r>
          </a:p>
        </p:txBody>
      </p:sp>
      <p:sp>
        <p:nvSpPr>
          <p:cNvPr id="19463" name="Rectangle 7"/>
          <p:cNvSpPr>
            <a:spLocks noChangeArrowheads="1"/>
          </p:cNvSpPr>
          <p:nvPr/>
        </p:nvSpPr>
        <p:spPr bwMode="auto">
          <a:xfrm>
            <a:off x="2878931" y="2636838"/>
            <a:ext cx="5789441" cy="400110"/>
          </a:xfrm>
          <a:prstGeom prst="rect">
            <a:avLst/>
          </a:prstGeom>
          <a:solidFill>
            <a:srgbClr val="FFCC66"/>
          </a:solidFill>
          <a:ln w="9525">
            <a:noFill/>
            <a:miter lim="800000"/>
            <a:headEnd/>
            <a:tailEnd/>
          </a:ln>
          <a:effectLst>
            <a:outerShdw dist="107763" dir="2700000" algn="ctr" rotWithShape="0">
              <a:schemeClr val="bg2">
                <a:alpha val="50000"/>
              </a:schemeClr>
            </a:outerShdw>
          </a:effectLst>
        </p:spPr>
        <p:txBody>
          <a:bodyPr wrap="square">
            <a:spAutoFit/>
          </a:bodyPr>
          <a:lstStyle/>
          <a:p>
            <a:pPr>
              <a:defRPr/>
            </a:pPr>
            <a:r>
              <a:rPr lang="en-GB" sz="2000" dirty="0">
                <a:solidFill>
                  <a:schemeClr val="accent6">
                    <a:lumMod val="75000"/>
                  </a:schemeClr>
                </a:solidFill>
              </a:rPr>
              <a:t>SDMX </a:t>
            </a:r>
            <a:r>
              <a:rPr lang="en-GB" sz="2000" dirty="0" smtClean="0">
                <a:solidFill>
                  <a:schemeClr val="accent6">
                    <a:lumMod val="75000"/>
                  </a:schemeClr>
                </a:solidFill>
              </a:rPr>
              <a:t>Glossary (ex-MCV common vocabulary)</a:t>
            </a:r>
            <a:endParaRPr lang="en-GB" sz="2000" dirty="0">
              <a:solidFill>
                <a:schemeClr val="accent6">
                  <a:lumMod val="75000"/>
                </a:schemeClr>
              </a:solidFill>
            </a:endParaRPr>
          </a:p>
        </p:txBody>
      </p:sp>
      <p:sp>
        <p:nvSpPr>
          <p:cNvPr id="19464" name="Rectangle 8"/>
          <p:cNvSpPr>
            <a:spLocks noChangeArrowheads="1"/>
          </p:cNvSpPr>
          <p:nvPr/>
        </p:nvSpPr>
        <p:spPr bwMode="auto">
          <a:xfrm>
            <a:off x="5148263" y="3573463"/>
            <a:ext cx="37449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r>
              <a:rPr lang="en-GB" altLang="en-US" sz="1800"/>
              <a:t>Recommendations to harmonise implementations</a:t>
            </a:r>
          </a:p>
        </p:txBody>
      </p:sp>
      <p:sp>
        <p:nvSpPr>
          <p:cNvPr id="19466" name="AutoShape 10"/>
          <p:cNvSpPr>
            <a:spLocks noChangeArrowheads="1"/>
          </p:cNvSpPr>
          <p:nvPr/>
        </p:nvSpPr>
        <p:spPr bwMode="auto">
          <a:xfrm>
            <a:off x="4259263" y="3357563"/>
            <a:ext cx="647700" cy="1079500"/>
          </a:xfrm>
          <a:prstGeom prst="downArrow">
            <a:avLst>
              <a:gd name="adj1" fmla="val 50000"/>
              <a:gd name="adj2" fmla="val 41667"/>
            </a:avLst>
          </a:prstGeom>
          <a:solidFill>
            <a:schemeClr val="accent1"/>
          </a:solidFill>
          <a:ln w="9525">
            <a:solidFill>
              <a:schemeClr val="tx1"/>
            </a:solidFill>
            <a:miter lim="800000"/>
            <a:headEnd/>
            <a:tailEnd/>
          </a:ln>
        </p:spPr>
        <p:txBody>
          <a:bodyPr vert="eaVert" wrap="none" anchor="ct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endParaRPr lang="fr-BE" altLang="en-US" sz="1800"/>
          </a:p>
        </p:txBody>
      </p:sp>
      <p:sp>
        <p:nvSpPr>
          <p:cNvPr id="28690" name="Oval 18"/>
          <p:cNvSpPr>
            <a:spLocks noChangeArrowheads="1"/>
          </p:cNvSpPr>
          <p:nvPr/>
        </p:nvSpPr>
        <p:spPr bwMode="auto">
          <a:xfrm>
            <a:off x="0" y="4724400"/>
            <a:ext cx="2520950" cy="1584325"/>
          </a:xfrm>
          <a:prstGeom prst="ellipse">
            <a:avLst/>
          </a:prstGeom>
          <a:solidFill>
            <a:schemeClr val="accent4">
              <a:lumMod val="20000"/>
              <a:lumOff val="80000"/>
            </a:schemeClr>
          </a:solidFill>
          <a:ln w="9525">
            <a:solidFill>
              <a:schemeClr val="tx1"/>
            </a:solidFill>
            <a:round/>
            <a:headEnd/>
            <a:tailEnd/>
          </a:ln>
        </p:spPr>
        <p:txBody>
          <a:bodyPr wrap="none"/>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eaLnBrk="1" hangingPunct="1">
              <a:spcBef>
                <a:spcPct val="0"/>
              </a:spcBef>
              <a:buFontTx/>
              <a:buNone/>
            </a:pPr>
            <a:r>
              <a:rPr lang="en-GB" altLang="en-US" sz="1800"/>
              <a:t>Organisation 1</a:t>
            </a:r>
          </a:p>
        </p:txBody>
      </p:sp>
      <p:sp>
        <p:nvSpPr>
          <p:cNvPr id="28688" name="Oval 19"/>
          <p:cNvSpPr>
            <a:spLocks noChangeArrowheads="1"/>
          </p:cNvSpPr>
          <p:nvPr/>
        </p:nvSpPr>
        <p:spPr bwMode="auto">
          <a:xfrm>
            <a:off x="3311525" y="4724400"/>
            <a:ext cx="2520950" cy="1584325"/>
          </a:xfrm>
          <a:prstGeom prst="ellipse">
            <a:avLst/>
          </a:prstGeom>
          <a:solidFill>
            <a:schemeClr val="accent4">
              <a:lumMod val="20000"/>
              <a:lumOff val="80000"/>
            </a:schemeClr>
          </a:solidFill>
          <a:ln w="9525">
            <a:solidFill>
              <a:schemeClr val="tx1"/>
            </a:solidFill>
            <a:round/>
            <a:headEnd/>
            <a:tailEnd/>
          </a:ln>
        </p:spPr>
        <p:txBody>
          <a:bodyPr wrap="none"/>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eaLnBrk="1" hangingPunct="1">
              <a:spcBef>
                <a:spcPct val="0"/>
              </a:spcBef>
              <a:buFontTx/>
              <a:buNone/>
            </a:pPr>
            <a:r>
              <a:rPr lang="en-GB" altLang="en-US" sz="1800"/>
              <a:t>Organisation 2</a:t>
            </a:r>
          </a:p>
        </p:txBody>
      </p:sp>
      <p:sp>
        <p:nvSpPr>
          <p:cNvPr id="28686" name="Oval 20"/>
          <p:cNvSpPr>
            <a:spLocks noChangeArrowheads="1"/>
          </p:cNvSpPr>
          <p:nvPr/>
        </p:nvSpPr>
        <p:spPr bwMode="auto">
          <a:xfrm>
            <a:off x="6623050" y="4724400"/>
            <a:ext cx="2520950" cy="1584325"/>
          </a:xfrm>
          <a:prstGeom prst="ellipse">
            <a:avLst/>
          </a:prstGeom>
          <a:solidFill>
            <a:schemeClr val="accent4">
              <a:lumMod val="20000"/>
              <a:lumOff val="80000"/>
            </a:schemeClr>
          </a:solidFill>
          <a:ln w="9525">
            <a:solidFill>
              <a:schemeClr val="tx1"/>
            </a:solidFill>
            <a:round/>
            <a:headEnd/>
            <a:tailEnd/>
          </a:ln>
        </p:spPr>
        <p:txBody>
          <a:bodyPr wrap="none"/>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eaLnBrk="1" hangingPunct="1">
              <a:spcBef>
                <a:spcPct val="0"/>
              </a:spcBef>
              <a:buFontTx/>
              <a:buNone/>
            </a:pPr>
            <a:r>
              <a:rPr lang="en-GB" altLang="en-US" sz="1800"/>
              <a:t>Organisation 3</a:t>
            </a:r>
          </a:p>
        </p:txBody>
      </p:sp>
      <p:sp>
        <p:nvSpPr>
          <p:cNvPr id="19480" name="AutoShape 24"/>
          <p:cNvSpPr>
            <a:spLocks noChangeArrowheads="1"/>
          </p:cNvSpPr>
          <p:nvPr/>
        </p:nvSpPr>
        <p:spPr bwMode="auto">
          <a:xfrm>
            <a:off x="2627313" y="5300663"/>
            <a:ext cx="576262" cy="431800"/>
          </a:xfrm>
          <a:prstGeom prst="leftRightArrow">
            <a:avLst>
              <a:gd name="adj1" fmla="val 50000"/>
              <a:gd name="adj2" fmla="val 26691"/>
            </a:avLst>
          </a:prstGeom>
          <a:solidFill>
            <a:srgbClr val="FFCC00"/>
          </a:solidFill>
          <a:ln w="9525">
            <a:solidFill>
              <a:schemeClr val="tx1"/>
            </a:solidFill>
            <a:miter lim="800000"/>
            <a:headEnd/>
            <a:tailEnd/>
          </a:ln>
        </p:spPr>
        <p:txBody>
          <a:bodyPr wrap="none" anchor="ct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endParaRPr lang="fr-BE" altLang="en-US" sz="1800"/>
          </a:p>
        </p:txBody>
      </p:sp>
      <p:sp>
        <p:nvSpPr>
          <p:cNvPr id="19481" name="AutoShape 25"/>
          <p:cNvSpPr>
            <a:spLocks noChangeArrowheads="1"/>
          </p:cNvSpPr>
          <p:nvPr/>
        </p:nvSpPr>
        <p:spPr bwMode="auto">
          <a:xfrm>
            <a:off x="5940425" y="5300663"/>
            <a:ext cx="576263" cy="431800"/>
          </a:xfrm>
          <a:prstGeom prst="leftRightArrow">
            <a:avLst>
              <a:gd name="adj1" fmla="val 50000"/>
              <a:gd name="adj2" fmla="val 26691"/>
            </a:avLst>
          </a:prstGeom>
          <a:solidFill>
            <a:srgbClr val="FFCC00"/>
          </a:solidFill>
          <a:ln w="9525">
            <a:solidFill>
              <a:schemeClr val="tx1"/>
            </a:solidFill>
            <a:miter lim="800000"/>
            <a:headEnd/>
            <a:tailEnd/>
          </a:ln>
        </p:spPr>
        <p:txBody>
          <a:bodyPr wrap="none" anchor="ct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endParaRPr lang="fr-BE" altLang="en-US" sz="1800"/>
          </a:p>
        </p:txBody>
      </p:sp>
      <p:sp>
        <p:nvSpPr>
          <p:cNvPr id="21" name="Title 20"/>
          <p:cNvSpPr>
            <a:spLocks noGrp="1"/>
          </p:cNvSpPr>
          <p:nvPr>
            <p:ph type="title"/>
          </p:nvPr>
        </p:nvSpPr>
        <p:spPr/>
        <p:txBody>
          <a:bodyPr/>
          <a:lstStyle/>
          <a:p>
            <a:r>
              <a:rPr lang="en-GB" sz="2800" dirty="0" smtClean="0">
                <a:solidFill>
                  <a:srgbClr val="4D4D4D"/>
                </a:solidFill>
              </a:rPr>
              <a:t>Content-Oriented guidelines</a:t>
            </a:r>
            <a:endParaRPr lang="en-GB" sz="2800" dirty="0">
              <a:solidFill>
                <a:srgbClr val="4D4D4D"/>
              </a:solidFill>
            </a:endParaRPr>
          </a:p>
        </p:txBody>
      </p:sp>
      <p:pic>
        <p:nvPicPr>
          <p:cNvPr id="20" name="Picture 2" descr="C:\Users\grosfde\AppData\Local\Local Documents - no backup\Pictures\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325" y="5445125"/>
            <a:ext cx="11303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descr="C:\Users\grosfde\AppData\Local\Local Documents - no backup\Pictures\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17963" y="5445125"/>
            <a:ext cx="11303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 descr="C:\Users\grosfde\AppData\Local\Local Documents - no backup\Pictures\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8375" y="5445125"/>
            <a:ext cx="11303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4"/>
          </p:nvPr>
        </p:nvSpPr>
        <p:spPr/>
        <p:txBody>
          <a:bodyPr/>
          <a:lstStyle/>
          <a:p>
            <a:pPr>
              <a:defRPr/>
            </a:pPr>
            <a:fld id="{5406D723-B6BE-469C-9D10-EBF52FC9BB44}" type="slidenum">
              <a:rPr lang="en-GB" smtClean="0"/>
              <a:pPr>
                <a:defRPr/>
              </a:pPr>
              <a:t>25</a:t>
            </a:fld>
            <a:endParaRPr lang="en-GB" dirty="0"/>
          </a:p>
        </p:txBody>
      </p:sp>
    </p:spTree>
    <p:extLst>
      <p:ext uri="{BB962C8B-B14F-4D97-AF65-F5344CB8AC3E}">
        <p14:creationId xmlns:p14="http://schemas.microsoft.com/office/powerpoint/2010/main" val="2760862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 from="(-#ppt_w/2)" to="(#ppt_x)" calcmode="lin" valueType="num">
                                      <p:cBhvr>
                                        <p:cTn id="7" dur="1200" fill="hold">
                                          <p:stCondLst>
                                            <p:cond delay="0"/>
                                          </p:stCondLst>
                                        </p:cTn>
                                        <p:tgtEl>
                                          <p:spTgt spid="19461"/>
                                        </p:tgtEl>
                                        <p:attrNameLst>
                                          <p:attrName>ppt_x</p:attrName>
                                        </p:attrNameLst>
                                      </p:cBhvr>
                                    </p:anim>
                                    <p:anim from="0" to="-1.0" calcmode="lin" valueType="num">
                                      <p:cBhvr>
                                        <p:cTn id="8" dur="400" decel="50000" autoRev="1" fill="hold">
                                          <p:stCondLst>
                                            <p:cond delay="1200"/>
                                          </p:stCondLst>
                                        </p:cTn>
                                        <p:tgtEl>
                                          <p:spTgt spid="19461"/>
                                        </p:tgtEl>
                                        <p:attrNameLst>
                                          <p:attrName>xshear</p:attrName>
                                        </p:attrNameLst>
                                      </p:cBhvr>
                                    </p:anim>
                                    <p:animScale>
                                      <p:cBhvr>
                                        <p:cTn id="9" dur="400" decel="100000" autoRev="1" fill="hold">
                                          <p:stCondLst>
                                            <p:cond delay="1200"/>
                                          </p:stCondLst>
                                        </p:cTn>
                                        <p:tgtEl>
                                          <p:spTgt spid="19461"/>
                                        </p:tgtEl>
                                      </p:cBhvr>
                                      <p:from x="100000" y="100000"/>
                                      <p:to x="80000" y="100000"/>
                                    </p:animScale>
                                    <p:anim by="(#ppt_h/3+#ppt_w*0.1)" calcmode="lin" valueType="num">
                                      <p:cBhvr additive="sum">
                                        <p:cTn id="10" dur="400" decel="100000" autoRev="1" fill="hold">
                                          <p:stCondLst>
                                            <p:cond delay="1200"/>
                                          </p:stCondLst>
                                        </p:cTn>
                                        <p:tgtEl>
                                          <p:spTgt spid="19461"/>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19462"/>
                                        </p:tgtEl>
                                        <p:attrNameLst>
                                          <p:attrName>style.visibility</p:attrName>
                                        </p:attrNameLst>
                                      </p:cBhvr>
                                      <p:to>
                                        <p:strVal val="visible"/>
                                      </p:to>
                                    </p:set>
                                    <p:anim from="(-#ppt_w/2)" to="(#ppt_x)" calcmode="lin" valueType="num">
                                      <p:cBhvr>
                                        <p:cTn id="13" dur="1200" fill="hold">
                                          <p:stCondLst>
                                            <p:cond delay="0"/>
                                          </p:stCondLst>
                                        </p:cTn>
                                        <p:tgtEl>
                                          <p:spTgt spid="19462"/>
                                        </p:tgtEl>
                                        <p:attrNameLst>
                                          <p:attrName>ppt_x</p:attrName>
                                        </p:attrNameLst>
                                      </p:cBhvr>
                                    </p:anim>
                                    <p:anim from="0" to="-1.0" calcmode="lin" valueType="num">
                                      <p:cBhvr>
                                        <p:cTn id="14" dur="400" decel="50000" autoRev="1" fill="hold">
                                          <p:stCondLst>
                                            <p:cond delay="1200"/>
                                          </p:stCondLst>
                                        </p:cTn>
                                        <p:tgtEl>
                                          <p:spTgt spid="19462"/>
                                        </p:tgtEl>
                                        <p:attrNameLst>
                                          <p:attrName>xshear</p:attrName>
                                        </p:attrNameLst>
                                      </p:cBhvr>
                                    </p:anim>
                                    <p:animScale>
                                      <p:cBhvr>
                                        <p:cTn id="15" dur="400" decel="100000" autoRev="1" fill="hold">
                                          <p:stCondLst>
                                            <p:cond delay="1200"/>
                                          </p:stCondLst>
                                        </p:cTn>
                                        <p:tgtEl>
                                          <p:spTgt spid="19462"/>
                                        </p:tgtEl>
                                      </p:cBhvr>
                                      <p:from x="100000" y="100000"/>
                                      <p:to x="80000" y="100000"/>
                                    </p:animScale>
                                    <p:anim by="(#ppt_h/3+#ppt_w*0.1)" calcmode="lin" valueType="num">
                                      <p:cBhvr additive="sum">
                                        <p:cTn id="16" dur="400" decel="100000" autoRev="1" fill="hold">
                                          <p:stCondLst>
                                            <p:cond delay="1200"/>
                                          </p:stCondLst>
                                        </p:cTn>
                                        <p:tgtEl>
                                          <p:spTgt spid="19462"/>
                                        </p:tgtEl>
                                        <p:attrNameLst>
                                          <p:attrName>ppt_x</p:attrName>
                                        </p:attrNameLst>
                                      </p:cBhvr>
                                    </p:anim>
                                  </p:childTnLst>
                                </p:cTn>
                              </p:par>
                              <p:par>
                                <p:cTn id="17" presetID="34" presetClass="entr" presetSubtype="0" fill="hold" grpId="0" nodeType="withEffect">
                                  <p:stCondLst>
                                    <p:cond delay="0"/>
                                  </p:stCondLst>
                                  <p:childTnLst>
                                    <p:set>
                                      <p:cBhvr>
                                        <p:cTn id="18" dur="1" fill="hold">
                                          <p:stCondLst>
                                            <p:cond delay="0"/>
                                          </p:stCondLst>
                                        </p:cTn>
                                        <p:tgtEl>
                                          <p:spTgt spid="19463"/>
                                        </p:tgtEl>
                                        <p:attrNameLst>
                                          <p:attrName>style.visibility</p:attrName>
                                        </p:attrNameLst>
                                      </p:cBhvr>
                                      <p:to>
                                        <p:strVal val="visible"/>
                                      </p:to>
                                    </p:set>
                                    <p:anim from="(-#ppt_w/2)" to="(#ppt_x)" calcmode="lin" valueType="num">
                                      <p:cBhvr>
                                        <p:cTn id="19" dur="1200" fill="hold">
                                          <p:stCondLst>
                                            <p:cond delay="0"/>
                                          </p:stCondLst>
                                        </p:cTn>
                                        <p:tgtEl>
                                          <p:spTgt spid="19463"/>
                                        </p:tgtEl>
                                        <p:attrNameLst>
                                          <p:attrName>ppt_x</p:attrName>
                                        </p:attrNameLst>
                                      </p:cBhvr>
                                    </p:anim>
                                    <p:anim from="0" to="-1.0" calcmode="lin" valueType="num">
                                      <p:cBhvr>
                                        <p:cTn id="20" dur="400" decel="50000" autoRev="1" fill="hold">
                                          <p:stCondLst>
                                            <p:cond delay="1200"/>
                                          </p:stCondLst>
                                        </p:cTn>
                                        <p:tgtEl>
                                          <p:spTgt spid="19463"/>
                                        </p:tgtEl>
                                        <p:attrNameLst>
                                          <p:attrName>xshear</p:attrName>
                                        </p:attrNameLst>
                                      </p:cBhvr>
                                    </p:anim>
                                    <p:animScale>
                                      <p:cBhvr>
                                        <p:cTn id="21" dur="400" decel="100000" autoRev="1" fill="hold">
                                          <p:stCondLst>
                                            <p:cond delay="1200"/>
                                          </p:stCondLst>
                                        </p:cTn>
                                        <p:tgtEl>
                                          <p:spTgt spid="19463"/>
                                        </p:tgtEl>
                                      </p:cBhvr>
                                      <p:from x="100000" y="100000"/>
                                      <p:to x="80000" y="100000"/>
                                    </p:animScale>
                                    <p:anim by="(#ppt_h/3+#ppt_w*0.1)" calcmode="lin" valueType="num">
                                      <p:cBhvr additive="sum">
                                        <p:cTn id="22" dur="400" decel="100000" autoRev="1" fill="hold">
                                          <p:stCondLst>
                                            <p:cond delay="1200"/>
                                          </p:stCondLst>
                                        </p:cTn>
                                        <p:tgtEl>
                                          <p:spTgt spid="19463"/>
                                        </p:tgtEl>
                                        <p:attrNameLst>
                                          <p:attrName>ppt_x</p:attrName>
                                        </p:attrNameLst>
                                      </p:cBhvr>
                                    </p:anim>
                                  </p:childTnLst>
                                </p:cTn>
                              </p:par>
                            </p:childTnLst>
                          </p:cTn>
                        </p:par>
                        <p:par>
                          <p:cTn id="23" fill="hold" nodeType="afterGroup">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9466"/>
                                        </p:tgtEl>
                                        <p:attrNameLst>
                                          <p:attrName>style.visibility</p:attrName>
                                        </p:attrNameLst>
                                      </p:cBhvr>
                                      <p:to>
                                        <p:strVal val="visible"/>
                                      </p:to>
                                    </p:set>
                                    <p:animEffect transition="in" filter="wipe(up)">
                                      <p:cBhvr>
                                        <p:cTn id="26" dur="2000"/>
                                        <p:tgtEl>
                                          <p:spTgt spid="19466"/>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9464"/>
                                        </p:tgtEl>
                                        <p:attrNameLst>
                                          <p:attrName>style.visibility</p:attrName>
                                        </p:attrNameLst>
                                      </p:cBhvr>
                                      <p:to>
                                        <p:strVal val="visible"/>
                                      </p:to>
                                    </p:set>
                                    <p:animEffect transition="in" filter="wipe(up)">
                                      <p:cBhvr>
                                        <p:cTn id="29" dur="2000"/>
                                        <p:tgtEl>
                                          <p:spTgt spid="19464"/>
                                        </p:tgtEl>
                                      </p:cBhvr>
                                    </p:animEffect>
                                  </p:childTnLst>
                                </p:cTn>
                              </p:par>
                            </p:childTnLst>
                          </p:cTn>
                        </p:par>
                        <p:par>
                          <p:cTn id="30" fill="hold" nodeType="afterGroup">
                            <p:stCondLst>
                              <p:cond delay="4000"/>
                            </p:stCondLst>
                            <p:childTnLst>
                              <p:par>
                                <p:cTn id="31" presetID="53" presetClass="entr" presetSubtype="0" fill="hold" grpId="0" nodeType="afterEffect">
                                  <p:stCondLst>
                                    <p:cond delay="0"/>
                                  </p:stCondLst>
                                  <p:childTnLst>
                                    <p:set>
                                      <p:cBhvr>
                                        <p:cTn id="32" dur="1" fill="hold">
                                          <p:stCondLst>
                                            <p:cond delay="0"/>
                                          </p:stCondLst>
                                        </p:cTn>
                                        <p:tgtEl>
                                          <p:spTgt spid="19480"/>
                                        </p:tgtEl>
                                        <p:attrNameLst>
                                          <p:attrName>style.visibility</p:attrName>
                                        </p:attrNameLst>
                                      </p:cBhvr>
                                      <p:to>
                                        <p:strVal val="visible"/>
                                      </p:to>
                                    </p:set>
                                    <p:anim calcmode="lin" valueType="num">
                                      <p:cBhvr>
                                        <p:cTn id="33" dur="500" fill="hold"/>
                                        <p:tgtEl>
                                          <p:spTgt spid="19480"/>
                                        </p:tgtEl>
                                        <p:attrNameLst>
                                          <p:attrName>ppt_w</p:attrName>
                                        </p:attrNameLst>
                                      </p:cBhvr>
                                      <p:tavLst>
                                        <p:tav tm="0">
                                          <p:val>
                                            <p:fltVal val="0"/>
                                          </p:val>
                                        </p:tav>
                                        <p:tav tm="100000">
                                          <p:val>
                                            <p:strVal val="#ppt_w"/>
                                          </p:val>
                                        </p:tav>
                                      </p:tavLst>
                                    </p:anim>
                                    <p:anim calcmode="lin" valueType="num">
                                      <p:cBhvr>
                                        <p:cTn id="34" dur="500" fill="hold"/>
                                        <p:tgtEl>
                                          <p:spTgt spid="19480"/>
                                        </p:tgtEl>
                                        <p:attrNameLst>
                                          <p:attrName>ppt_h</p:attrName>
                                        </p:attrNameLst>
                                      </p:cBhvr>
                                      <p:tavLst>
                                        <p:tav tm="0">
                                          <p:val>
                                            <p:fltVal val="0"/>
                                          </p:val>
                                        </p:tav>
                                        <p:tav tm="100000">
                                          <p:val>
                                            <p:strVal val="#ppt_h"/>
                                          </p:val>
                                        </p:tav>
                                      </p:tavLst>
                                    </p:anim>
                                    <p:animEffect transition="in" filter="fade">
                                      <p:cBhvr>
                                        <p:cTn id="35" dur="500"/>
                                        <p:tgtEl>
                                          <p:spTgt spid="19480"/>
                                        </p:tgtEl>
                                      </p:cBhvr>
                                    </p:animEffect>
                                  </p:childTnLst>
                                </p:cTn>
                              </p:par>
                              <p:par>
                                <p:cTn id="36" presetID="53" presetClass="entr" presetSubtype="0" fill="hold" grpId="0" nodeType="withEffect">
                                  <p:stCondLst>
                                    <p:cond delay="0"/>
                                  </p:stCondLst>
                                  <p:childTnLst>
                                    <p:set>
                                      <p:cBhvr>
                                        <p:cTn id="37" dur="1" fill="hold">
                                          <p:stCondLst>
                                            <p:cond delay="0"/>
                                          </p:stCondLst>
                                        </p:cTn>
                                        <p:tgtEl>
                                          <p:spTgt spid="19481"/>
                                        </p:tgtEl>
                                        <p:attrNameLst>
                                          <p:attrName>style.visibility</p:attrName>
                                        </p:attrNameLst>
                                      </p:cBhvr>
                                      <p:to>
                                        <p:strVal val="visible"/>
                                      </p:to>
                                    </p:set>
                                    <p:anim calcmode="lin" valueType="num">
                                      <p:cBhvr>
                                        <p:cTn id="38" dur="500" fill="hold"/>
                                        <p:tgtEl>
                                          <p:spTgt spid="19481"/>
                                        </p:tgtEl>
                                        <p:attrNameLst>
                                          <p:attrName>ppt_w</p:attrName>
                                        </p:attrNameLst>
                                      </p:cBhvr>
                                      <p:tavLst>
                                        <p:tav tm="0">
                                          <p:val>
                                            <p:fltVal val="0"/>
                                          </p:val>
                                        </p:tav>
                                        <p:tav tm="100000">
                                          <p:val>
                                            <p:strVal val="#ppt_w"/>
                                          </p:val>
                                        </p:tav>
                                      </p:tavLst>
                                    </p:anim>
                                    <p:anim calcmode="lin" valueType="num">
                                      <p:cBhvr>
                                        <p:cTn id="39" dur="500" fill="hold"/>
                                        <p:tgtEl>
                                          <p:spTgt spid="19481"/>
                                        </p:tgtEl>
                                        <p:attrNameLst>
                                          <p:attrName>ppt_h</p:attrName>
                                        </p:attrNameLst>
                                      </p:cBhvr>
                                      <p:tavLst>
                                        <p:tav tm="0">
                                          <p:val>
                                            <p:fltVal val="0"/>
                                          </p:val>
                                        </p:tav>
                                        <p:tav tm="100000">
                                          <p:val>
                                            <p:strVal val="#ppt_h"/>
                                          </p:val>
                                        </p:tav>
                                      </p:tavLst>
                                    </p:anim>
                                    <p:animEffect transition="in" filter="fade">
                                      <p:cBhvr>
                                        <p:cTn id="40" dur="500"/>
                                        <p:tgtEl>
                                          <p:spTgt spid="19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P spid="19462" grpId="0" animBg="1"/>
      <p:bldP spid="19463" grpId="0" animBg="1"/>
      <p:bldP spid="19464" grpId="0"/>
      <p:bldP spid="19466" grpId="0" animBg="1"/>
      <p:bldP spid="19480" grpId="0" animBg="1"/>
      <p:bldP spid="1948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
          <p:cNvGrpSpPr>
            <a:grpSpLocks/>
          </p:cNvGrpSpPr>
          <p:nvPr/>
        </p:nvGrpSpPr>
        <p:grpSpPr bwMode="auto">
          <a:xfrm>
            <a:off x="263525" y="2573338"/>
            <a:ext cx="2736850" cy="2389187"/>
            <a:chOff x="249" y="890"/>
            <a:chExt cx="1452" cy="1225"/>
          </a:xfrm>
        </p:grpSpPr>
        <p:sp>
          <p:nvSpPr>
            <p:cNvPr id="25615" name="Oval 7"/>
            <p:cNvSpPr>
              <a:spLocks noChangeArrowheads="1"/>
            </p:cNvSpPr>
            <p:nvPr/>
          </p:nvSpPr>
          <p:spPr bwMode="auto">
            <a:xfrm>
              <a:off x="249" y="890"/>
              <a:ext cx="1452" cy="1225"/>
            </a:xfrm>
            <a:prstGeom prst="ellipse">
              <a:avLst/>
            </a:prstGeom>
            <a:solidFill>
              <a:srgbClr val="CCFF99"/>
            </a:solidFill>
            <a:ln w="19050">
              <a:solidFill>
                <a:srgbClr val="FF0000"/>
              </a:solidFill>
              <a:round/>
              <a:headEnd/>
              <a:tailEnd/>
            </a:ln>
          </p:spPr>
          <p:txBody>
            <a:bodyPr wrap="none" anchor="ct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eaLnBrk="1" hangingPunct="1">
                <a:spcBef>
                  <a:spcPct val="0"/>
                </a:spcBef>
                <a:buFontTx/>
                <a:buNone/>
              </a:pPr>
              <a:endParaRPr lang="fr-FR" altLang="en-US" sz="1800"/>
            </a:p>
          </p:txBody>
        </p:sp>
        <p:sp>
          <p:nvSpPr>
            <p:cNvPr id="25616" name="Rectangle 12"/>
            <p:cNvSpPr>
              <a:spLocks noChangeArrowheads="1"/>
            </p:cNvSpPr>
            <p:nvPr/>
          </p:nvSpPr>
          <p:spPr bwMode="auto">
            <a:xfrm>
              <a:off x="476" y="1071"/>
              <a:ext cx="61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r>
                <a:rPr lang="en-GB" altLang="en-US" sz="1800"/>
                <a:t>Domain 1</a:t>
              </a:r>
            </a:p>
          </p:txBody>
        </p:sp>
      </p:grpSp>
      <p:sp>
        <p:nvSpPr>
          <p:cNvPr id="25603" name="Rectangle 4"/>
          <p:cNvSpPr>
            <a:spLocks noChangeArrowheads="1"/>
          </p:cNvSpPr>
          <p:nvPr/>
        </p:nvSpPr>
        <p:spPr bwMode="auto">
          <a:xfrm>
            <a:off x="2476500" y="260350"/>
            <a:ext cx="63439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ctr">
              <a:buFontTx/>
              <a:buNone/>
            </a:pPr>
            <a:r>
              <a:rPr lang="en-GB" altLang="en-US" sz="2400" dirty="0">
                <a:solidFill>
                  <a:srgbClr val="4D4D4D"/>
                </a:solidFill>
                <a:latin typeface="+mj-lt"/>
              </a:rPr>
              <a:t>Cross-domain concepts and code lists</a:t>
            </a:r>
          </a:p>
        </p:txBody>
      </p:sp>
      <p:sp>
        <p:nvSpPr>
          <p:cNvPr id="21513" name="Text Box 9"/>
          <p:cNvSpPr txBox="1">
            <a:spLocks noChangeArrowheads="1"/>
          </p:cNvSpPr>
          <p:nvPr/>
        </p:nvSpPr>
        <p:spPr bwMode="auto">
          <a:xfrm>
            <a:off x="1673225" y="3973513"/>
            <a:ext cx="608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r>
              <a:rPr lang="en-GB" altLang="en-US" sz="1200" b="1"/>
              <a:t>FREQ</a:t>
            </a:r>
          </a:p>
        </p:txBody>
      </p:sp>
      <p:sp>
        <p:nvSpPr>
          <p:cNvPr id="21514" name="Text Box 10"/>
          <p:cNvSpPr txBox="1">
            <a:spLocks noChangeArrowheads="1"/>
          </p:cNvSpPr>
          <p:nvPr/>
        </p:nvSpPr>
        <p:spPr bwMode="auto">
          <a:xfrm>
            <a:off x="1471613" y="4230688"/>
            <a:ext cx="10048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r>
              <a:rPr lang="en-GB" altLang="en-US" sz="1200" b="1"/>
              <a:t>REF. AREA</a:t>
            </a:r>
          </a:p>
        </p:txBody>
      </p:sp>
      <p:grpSp>
        <p:nvGrpSpPr>
          <p:cNvPr id="3" name="Group 19"/>
          <p:cNvGrpSpPr>
            <a:grpSpLocks/>
          </p:cNvGrpSpPr>
          <p:nvPr/>
        </p:nvGrpSpPr>
        <p:grpSpPr bwMode="auto">
          <a:xfrm>
            <a:off x="263525" y="3740150"/>
            <a:ext cx="2774950" cy="2554288"/>
            <a:chOff x="249" y="1616"/>
            <a:chExt cx="1452" cy="1225"/>
          </a:xfrm>
        </p:grpSpPr>
        <p:sp>
          <p:nvSpPr>
            <p:cNvPr id="25613" name="Oval 11"/>
            <p:cNvSpPr>
              <a:spLocks noChangeArrowheads="1"/>
            </p:cNvSpPr>
            <p:nvPr/>
          </p:nvSpPr>
          <p:spPr bwMode="auto">
            <a:xfrm>
              <a:off x="249" y="1616"/>
              <a:ext cx="1452" cy="1225"/>
            </a:xfrm>
            <a:prstGeom prst="ellipse">
              <a:avLst/>
            </a:pr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eaLnBrk="1" hangingPunct="1">
                <a:spcBef>
                  <a:spcPct val="0"/>
                </a:spcBef>
                <a:buFontTx/>
                <a:buNone/>
              </a:pPr>
              <a:endParaRPr lang="fr-FR" altLang="en-US" sz="1800"/>
            </a:p>
          </p:txBody>
        </p:sp>
        <p:sp>
          <p:nvSpPr>
            <p:cNvPr id="25614" name="Rectangle 13"/>
            <p:cNvSpPr>
              <a:spLocks noChangeArrowheads="1"/>
            </p:cNvSpPr>
            <p:nvPr/>
          </p:nvSpPr>
          <p:spPr bwMode="auto">
            <a:xfrm>
              <a:off x="476" y="2478"/>
              <a:ext cx="608"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r>
                <a:rPr lang="en-GB" altLang="en-US" sz="1800"/>
                <a:t>Domain 2</a:t>
              </a:r>
            </a:p>
          </p:txBody>
        </p:sp>
      </p:grpSp>
      <p:sp>
        <p:nvSpPr>
          <p:cNvPr id="21519" name="AutoShape 15"/>
          <p:cNvSpPr>
            <a:spLocks/>
          </p:cNvSpPr>
          <p:nvPr/>
        </p:nvSpPr>
        <p:spPr bwMode="auto">
          <a:xfrm>
            <a:off x="3198813" y="2244725"/>
            <a:ext cx="1508125" cy="609600"/>
          </a:xfrm>
          <a:prstGeom prst="accentCallout1">
            <a:avLst>
              <a:gd name="adj1" fmla="val 18750"/>
              <a:gd name="adj2" fmla="val -5051"/>
              <a:gd name="adj3" fmla="val 113282"/>
              <a:gd name="adj4" fmla="val -38421"/>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r>
              <a:rPr lang="en-GB" altLang="en-US" sz="1800"/>
              <a:t>Set of used concepts</a:t>
            </a:r>
          </a:p>
        </p:txBody>
      </p:sp>
      <p:sp>
        <p:nvSpPr>
          <p:cNvPr id="21520" name="AutoShape 16"/>
          <p:cNvSpPr>
            <a:spLocks/>
          </p:cNvSpPr>
          <p:nvPr/>
        </p:nvSpPr>
        <p:spPr bwMode="auto">
          <a:xfrm>
            <a:off x="3336925" y="3136900"/>
            <a:ext cx="1444625" cy="927100"/>
          </a:xfrm>
          <a:prstGeom prst="accentCallout1">
            <a:avLst>
              <a:gd name="adj1" fmla="val 12329"/>
              <a:gd name="adj2" fmla="val -5273"/>
              <a:gd name="adj3" fmla="val 104968"/>
              <a:gd name="adj4" fmla="val -75056"/>
            </a:avLst>
          </a:prstGeom>
          <a:noFill/>
          <a:ln w="9525">
            <a:solidFill>
              <a:srgbClr val="FF0000"/>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r>
              <a:rPr lang="en-GB" altLang="en-US" sz="1800"/>
              <a:t>Cross-domain concepts</a:t>
            </a:r>
          </a:p>
        </p:txBody>
      </p:sp>
      <p:sp>
        <p:nvSpPr>
          <p:cNvPr id="21524" name="Freeform 20"/>
          <p:cNvSpPr>
            <a:spLocks/>
          </p:cNvSpPr>
          <p:nvPr/>
        </p:nvSpPr>
        <p:spPr bwMode="auto">
          <a:xfrm>
            <a:off x="1187450" y="3827463"/>
            <a:ext cx="1562100" cy="1106487"/>
          </a:xfrm>
          <a:custGeom>
            <a:avLst/>
            <a:gdLst>
              <a:gd name="T0" fmla="*/ 2147483647 w 984"/>
              <a:gd name="T1" fmla="*/ 2147483647 h 697"/>
              <a:gd name="T2" fmla="*/ 2147483647 w 984"/>
              <a:gd name="T3" fmla="*/ 2147483647 h 697"/>
              <a:gd name="T4" fmla="*/ 2147483647 w 984"/>
              <a:gd name="T5" fmla="*/ 2147483647 h 697"/>
              <a:gd name="T6" fmla="*/ 2147483647 w 984"/>
              <a:gd name="T7" fmla="*/ 2147483647 h 697"/>
              <a:gd name="T8" fmla="*/ 2147483647 w 984"/>
              <a:gd name="T9" fmla="*/ 2147483647 h 697"/>
              <a:gd name="T10" fmla="*/ 2147483647 w 984"/>
              <a:gd name="T11" fmla="*/ 2147483647 h 697"/>
              <a:gd name="T12" fmla="*/ 2147483647 w 984"/>
              <a:gd name="T13" fmla="*/ 2147483647 h 697"/>
              <a:gd name="T14" fmla="*/ 2147483647 w 984"/>
              <a:gd name="T15" fmla="*/ 2147483647 h 697"/>
              <a:gd name="T16" fmla="*/ 2147483647 w 984"/>
              <a:gd name="T17" fmla="*/ 2147483647 h 697"/>
              <a:gd name="T18" fmla="*/ 2147483647 w 984"/>
              <a:gd name="T19" fmla="*/ 2147483647 h 697"/>
              <a:gd name="T20" fmla="*/ 2147483647 w 984"/>
              <a:gd name="T21" fmla="*/ 2147483647 h 697"/>
              <a:gd name="T22" fmla="*/ 2147483647 w 984"/>
              <a:gd name="T23" fmla="*/ 2147483647 h 697"/>
              <a:gd name="T24" fmla="*/ 2147483647 w 984"/>
              <a:gd name="T25" fmla="*/ 2147483647 h 697"/>
              <a:gd name="T26" fmla="*/ 2147483647 w 984"/>
              <a:gd name="T27" fmla="*/ 2147483647 h 697"/>
              <a:gd name="T28" fmla="*/ 2147483647 w 984"/>
              <a:gd name="T29" fmla="*/ 2147483647 h 6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4"/>
              <a:gd name="T46" fmla="*/ 0 h 697"/>
              <a:gd name="T47" fmla="*/ 984 w 984"/>
              <a:gd name="T48" fmla="*/ 697 h 6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4" h="697">
                <a:moveTo>
                  <a:pt x="737" y="97"/>
                </a:moveTo>
                <a:cubicBezTo>
                  <a:pt x="770" y="113"/>
                  <a:pt x="800" y="134"/>
                  <a:pt x="825" y="153"/>
                </a:cubicBezTo>
                <a:cubicBezTo>
                  <a:pt x="850" y="172"/>
                  <a:pt x="869" y="186"/>
                  <a:pt x="889" y="209"/>
                </a:cubicBezTo>
                <a:cubicBezTo>
                  <a:pt x="909" y="232"/>
                  <a:pt x="930" y="269"/>
                  <a:pt x="945" y="289"/>
                </a:cubicBezTo>
                <a:cubicBezTo>
                  <a:pt x="960" y="309"/>
                  <a:pt x="984" y="304"/>
                  <a:pt x="977" y="329"/>
                </a:cubicBezTo>
                <a:cubicBezTo>
                  <a:pt x="970" y="354"/>
                  <a:pt x="942" y="406"/>
                  <a:pt x="905" y="441"/>
                </a:cubicBezTo>
                <a:cubicBezTo>
                  <a:pt x="868" y="476"/>
                  <a:pt x="802" y="506"/>
                  <a:pt x="753" y="537"/>
                </a:cubicBezTo>
                <a:cubicBezTo>
                  <a:pt x="704" y="568"/>
                  <a:pt x="707" y="601"/>
                  <a:pt x="609" y="625"/>
                </a:cubicBezTo>
                <a:cubicBezTo>
                  <a:pt x="511" y="649"/>
                  <a:pt x="266" y="697"/>
                  <a:pt x="165" y="681"/>
                </a:cubicBezTo>
                <a:cubicBezTo>
                  <a:pt x="64" y="665"/>
                  <a:pt x="0" y="611"/>
                  <a:pt x="3" y="531"/>
                </a:cubicBezTo>
                <a:cubicBezTo>
                  <a:pt x="6" y="451"/>
                  <a:pt x="123" y="281"/>
                  <a:pt x="183" y="201"/>
                </a:cubicBezTo>
                <a:cubicBezTo>
                  <a:pt x="243" y="121"/>
                  <a:pt x="318" y="82"/>
                  <a:pt x="361" y="49"/>
                </a:cubicBezTo>
                <a:cubicBezTo>
                  <a:pt x="404" y="16"/>
                  <a:pt x="397" y="0"/>
                  <a:pt x="441" y="1"/>
                </a:cubicBezTo>
                <a:cubicBezTo>
                  <a:pt x="485" y="2"/>
                  <a:pt x="576" y="41"/>
                  <a:pt x="625" y="57"/>
                </a:cubicBezTo>
                <a:cubicBezTo>
                  <a:pt x="674" y="73"/>
                  <a:pt x="704" y="81"/>
                  <a:pt x="737" y="97"/>
                </a:cubicBezTo>
                <a:close/>
              </a:path>
            </a:pathLst>
          </a:custGeom>
          <a:noFill/>
          <a:ln w="28575">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26" name="Text Box 22"/>
          <p:cNvSpPr txBox="1">
            <a:spLocks noChangeArrowheads="1"/>
          </p:cNvSpPr>
          <p:nvPr/>
        </p:nvSpPr>
        <p:spPr bwMode="auto">
          <a:xfrm>
            <a:off x="1204913" y="4459288"/>
            <a:ext cx="14541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0"/>
              </a:spcBef>
              <a:buFontTx/>
              <a:buNone/>
            </a:pPr>
            <a:r>
              <a:rPr lang="fr-BE" altLang="en-US" sz="1200" b="1"/>
              <a:t>COMPARABILITY</a:t>
            </a:r>
            <a:endParaRPr lang="en-GB" altLang="en-US" sz="1200" b="1"/>
          </a:p>
        </p:txBody>
      </p:sp>
      <p:pic>
        <p:nvPicPr>
          <p:cNvPr id="25611" name="Picture 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8588" y="744538"/>
            <a:ext cx="3730625" cy="417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2"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5013" y="4900613"/>
            <a:ext cx="4370387" cy="177958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7" name="Date Placeholder 6"/>
          <p:cNvSpPr>
            <a:spLocks noGrp="1"/>
          </p:cNvSpPr>
          <p:nvPr>
            <p:ph type="dt" sz="half" idx="11"/>
          </p:nvPr>
        </p:nvSpPr>
        <p:spPr/>
        <p:txBody>
          <a:bodyPr/>
          <a:lstStyle/>
          <a:p>
            <a:pPr>
              <a:defRPr/>
            </a:pPr>
            <a:r>
              <a:rPr lang="en-US" smtClean="0"/>
              <a:t>28-30 September 2015</a:t>
            </a:r>
            <a:endParaRPr lang="en-GB" dirty="0"/>
          </a:p>
        </p:txBody>
      </p:sp>
      <p:sp>
        <p:nvSpPr>
          <p:cNvPr id="8" name="Footer Placeholder 7"/>
          <p:cNvSpPr>
            <a:spLocks noGrp="1"/>
          </p:cNvSpPr>
          <p:nvPr>
            <p:ph type="ftr" sz="quarter" idx="12"/>
          </p:nvPr>
        </p:nvSpPr>
        <p:spPr/>
        <p:txBody>
          <a:bodyPr/>
          <a:lstStyle/>
          <a:p>
            <a:pPr>
              <a:defRPr/>
            </a:pPr>
            <a:r>
              <a:rPr lang="en-GB" smtClean="0"/>
              <a:t>SDMX Global Conference</a:t>
            </a:r>
            <a:endParaRPr lang="en-GB" dirty="0"/>
          </a:p>
        </p:txBody>
      </p:sp>
      <p:sp>
        <p:nvSpPr>
          <p:cNvPr id="9" name="Slide Number Placeholder 8"/>
          <p:cNvSpPr>
            <a:spLocks noGrp="1"/>
          </p:cNvSpPr>
          <p:nvPr>
            <p:ph type="sldNum" sz="quarter" idx="10"/>
          </p:nvPr>
        </p:nvSpPr>
        <p:spPr/>
        <p:txBody>
          <a:bodyPr/>
          <a:lstStyle/>
          <a:p>
            <a:pPr>
              <a:defRPr/>
            </a:pPr>
            <a:fld id="{BA2D3C06-AB64-465D-9B2A-624221E86B95}" type="slidenum">
              <a:rPr lang="en-GB" smtClean="0"/>
              <a:pPr>
                <a:defRPr/>
              </a:pPr>
              <a:t>26</a:t>
            </a:fld>
            <a:endParaRPr lang="en-GB"/>
          </a:p>
        </p:txBody>
      </p:sp>
    </p:spTree>
    <p:extLst>
      <p:ext uri="{BB962C8B-B14F-4D97-AF65-F5344CB8AC3E}">
        <p14:creationId xmlns:p14="http://schemas.microsoft.com/office/powerpoint/2010/main" val="858727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21519"/>
                                        </p:tgtEl>
                                        <p:attrNameLst>
                                          <p:attrName>style.visibility</p:attrName>
                                        </p:attrNameLst>
                                      </p:cBhvr>
                                      <p:to>
                                        <p:strVal val="visible"/>
                                      </p:to>
                                    </p:set>
                                    <p:anim calcmode="lin" valueType="num">
                                      <p:cBhvr>
                                        <p:cTn id="12" dur="2000" fill="hold"/>
                                        <p:tgtEl>
                                          <p:spTgt spid="21519"/>
                                        </p:tgtEl>
                                        <p:attrNameLst>
                                          <p:attrName>ppt_w</p:attrName>
                                        </p:attrNameLst>
                                      </p:cBhvr>
                                      <p:tavLst>
                                        <p:tav tm="0">
                                          <p:val>
                                            <p:fltVal val="0"/>
                                          </p:val>
                                        </p:tav>
                                        <p:tav tm="100000">
                                          <p:val>
                                            <p:strVal val="#ppt_w"/>
                                          </p:val>
                                        </p:tav>
                                      </p:tavLst>
                                    </p:anim>
                                    <p:anim calcmode="lin" valueType="num">
                                      <p:cBhvr>
                                        <p:cTn id="13" dur="2000" fill="hold"/>
                                        <p:tgtEl>
                                          <p:spTgt spid="21519"/>
                                        </p:tgtEl>
                                        <p:attrNameLst>
                                          <p:attrName>ppt_h</p:attrName>
                                        </p:attrNameLst>
                                      </p:cBhvr>
                                      <p:tavLst>
                                        <p:tav tm="0">
                                          <p:val>
                                            <p:fltVal val="0"/>
                                          </p:val>
                                        </p:tav>
                                        <p:tav tm="100000">
                                          <p:val>
                                            <p:strVal val="#ppt_h"/>
                                          </p:val>
                                        </p:tav>
                                      </p:tavLst>
                                    </p:anim>
                                    <p:animEffect transition="in" filter="fade">
                                      <p:cBhvr>
                                        <p:cTn id="14" dur="2000"/>
                                        <p:tgtEl>
                                          <p:spTgt spid="21519"/>
                                        </p:tgtEl>
                                      </p:cBhvr>
                                    </p:animEffect>
                                  </p:childTnLst>
                                </p:cTn>
                              </p:par>
                            </p:childTnLst>
                          </p:cTn>
                        </p:par>
                        <p:par>
                          <p:cTn id="15" fill="hold" nodeType="afterGroup">
                            <p:stCondLst>
                              <p:cond delay="2000"/>
                            </p:stCondLst>
                            <p:childTnLst>
                              <p:par>
                                <p:cTn id="16" presetID="22" presetClass="entr" presetSubtype="1" fill="hold" nodeType="afterEffect">
                                  <p:stCondLst>
                                    <p:cond delay="100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2000"/>
                                        <p:tgtEl>
                                          <p:spTgt spid="3"/>
                                        </p:tgtEl>
                                      </p:cBhvr>
                                    </p:animEffect>
                                  </p:childTnLst>
                                </p:cTn>
                              </p:par>
                            </p:childTnLst>
                          </p:cTn>
                        </p:par>
                        <p:par>
                          <p:cTn id="19" fill="hold" nodeType="afterGroup">
                            <p:stCondLst>
                              <p:cond delay="5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1513"/>
                                        </p:tgtEl>
                                        <p:attrNameLst>
                                          <p:attrName>style.visibility</p:attrName>
                                        </p:attrNameLst>
                                      </p:cBhvr>
                                      <p:to>
                                        <p:strVal val="visible"/>
                                      </p:to>
                                    </p:set>
                                    <p:anim by="(-#ppt_w*2)" calcmode="lin" valueType="num">
                                      <p:cBhvr rctx="PPT">
                                        <p:cTn id="22" dur="500" autoRev="1" fill="hold">
                                          <p:stCondLst>
                                            <p:cond delay="0"/>
                                          </p:stCondLst>
                                        </p:cTn>
                                        <p:tgtEl>
                                          <p:spTgt spid="21513"/>
                                        </p:tgtEl>
                                        <p:attrNameLst>
                                          <p:attrName>ppt_w</p:attrName>
                                        </p:attrNameLst>
                                      </p:cBhvr>
                                    </p:anim>
                                    <p:anim by="(#ppt_w*0.50)" calcmode="lin" valueType="num">
                                      <p:cBhvr>
                                        <p:cTn id="23" dur="500" decel="50000" autoRev="1" fill="hold">
                                          <p:stCondLst>
                                            <p:cond delay="0"/>
                                          </p:stCondLst>
                                        </p:cTn>
                                        <p:tgtEl>
                                          <p:spTgt spid="21513"/>
                                        </p:tgtEl>
                                        <p:attrNameLst>
                                          <p:attrName>ppt_x</p:attrName>
                                        </p:attrNameLst>
                                      </p:cBhvr>
                                    </p:anim>
                                    <p:anim from="(-#ppt_h/2)" to="(#ppt_y)" calcmode="lin" valueType="num">
                                      <p:cBhvr>
                                        <p:cTn id="24" dur="1000" fill="hold">
                                          <p:stCondLst>
                                            <p:cond delay="0"/>
                                          </p:stCondLst>
                                        </p:cTn>
                                        <p:tgtEl>
                                          <p:spTgt spid="21513"/>
                                        </p:tgtEl>
                                        <p:attrNameLst>
                                          <p:attrName>ppt_y</p:attrName>
                                        </p:attrNameLst>
                                      </p:cBhvr>
                                    </p:anim>
                                    <p:animRot by="21600000">
                                      <p:cBhvr>
                                        <p:cTn id="25" dur="1000" fill="hold">
                                          <p:stCondLst>
                                            <p:cond delay="0"/>
                                          </p:stCondLst>
                                        </p:cTn>
                                        <p:tgtEl>
                                          <p:spTgt spid="21513"/>
                                        </p:tgtEl>
                                        <p:attrNameLst>
                                          <p:attrName>r</p:attrName>
                                        </p:attrNameLst>
                                      </p:cBhvr>
                                    </p:animRot>
                                  </p:childTnLst>
                                </p:cTn>
                              </p:par>
                              <p:par>
                                <p:cTn id="26" presetID="56" presetClass="entr" presetSubtype="0" fill="hold" grpId="0" nodeType="withEffect">
                                  <p:stCondLst>
                                    <p:cond delay="0"/>
                                  </p:stCondLst>
                                  <p:iterate type="lt">
                                    <p:tmPct val="10000"/>
                                  </p:iterate>
                                  <p:childTnLst>
                                    <p:set>
                                      <p:cBhvr>
                                        <p:cTn id="27" dur="1" fill="hold">
                                          <p:stCondLst>
                                            <p:cond delay="0"/>
                                          </p:stCondLst>
                                        </p:cTn>
                                        <p:tgtEl>
                                          <p:spTgt spid="21514"/>
                                        </p:tgtEl>
                                        <p:attrNameLst>
                                          <p:attrName>style.visibility</p:attrName>
                                        </p:attrNameLst>
                                      </p:cBhvr>
                                      <p:to>
                                        <p:strVal val="visible"/>
                                      </p:to>
                                    </p:set>
                                    <p:anim by="(-#ppt_w*2)" calcmode="lin" valueType="num">
                                      <p:cBhvr rctx="PPT">
                                        <p:cTn id="28" dur="500" autoRev="1" fill="hold">
                                          <p:stCondLst>
                                            <p:cond delay="0"/>
                                          </p:stCondLst>
                                        </p:cTn>
                                        <p:tgtEl>
                                          <p:spTgt spid="21514"/>
                                        </p:tgtEl>
                                        <p:attrNameLst>
                                          <p:attrName>ppt_w</p:attrName>
                                        </p:attrNameLst>
                                      </p:cBhvr>
                                    </p:anim>
                                    <p:anim by="(#ppt_w*0.50)" calcmode="lin" valueType="num">
                                      <p:cBhvr>
                                        <p:cTn id="29" dur="500" decel="50000" autoRev="1" fill="hold">
                                          <p:stCondLst>
                                            <p:cond delay="0"/>
                                          </p:stCondLst>
                                        </p:cTn>
                                        <p:tgtEl>
                                          <p:spTgt spid="21514"/>
                                        </p:tgtEl>
                                        <p:attrNameLst>
                                          <p:attrName>ppt_x</p:attrName>
                                        </p:attrNameLst>
                                      </p:cBhvr>
                                    </p:anim>
                                    <p:anim from="(-#ppt_h/2)" to="(#ppt_y)" calcmode="lin" valueType="num">
                                      <p:cBhvr>
                                        <p:cTn id="30" dur="1000" fill="hold">
                                          <p:stCondLst>
                                            <p:cond delay="0"/>
                                          </p:stCondLst>
                                        </p:cTn>
                                        <p:tgtEl>
                                          <p:spTgt spid="21514"/>
                                        </p:tgtEl>
                                        <p:attrNameLst>
                                          <p:attrName>ppt_y</p:attrName>
                                        </p:attrNameLst>
                                      </p:cBhvr>
                                    </p:anim>
                                    <p:animRot by="21600000">
                                      <p:cBhvr>
                                        <p:cTn id="31" dur="1000" fill="hold">
                                          <p:stCondLst>
                                            <p:cond delay="0"/>
                                          </p:stCondLst>
                                        </p:cTn>
                                        <p:tgtEl>
                                          <p:spTgt spid="21514"/>
                                        </p:tgtEl>
                                        <p:attrNameLst>
                                          <p:attrName>r</p:attrName>
                                        </p:attrNameLst>
                                      </p:cBhvr>
                                    </p:animRot>
                                  </p:childTnLst>
                                </p:cTn>
                              </p:par>
                              <p:par>
                                <p:cTn id="32" presetID="56" presetClass="entr" presetSubtype="0" fill="hold" grpId="0" nodeType="withEffect">
                                  <p:stCondLst>
                                    <p:cond delay="0"/>
                                  </p:stCondLst>
                                  <p:iterate type="lt">
                                    <p:tmPct val="10000"/>
                                  </p:iterate>
                                  <p:childTnLst>
                                    <p:set>
                                      <p:cBhvr>
                                        <p:cTn id="33" dur="1" fill="hold">
                                          <p:stCondLst>
                                            <p:cond delay="0"/>
                                          </p:stCondLst>
                                        </p:cTn>
                                        <p:tgtEl>
                                          <p:spTgt spid="21526"/>
                                        </p:tgtEl>
                                        <p:attrNameLst>
                                          <p:attrName>style.visibility</p:attrName>
                                        </p:attrNameLst>
                                      </p:cBhvr>
                                      <p:to>
                                        <p:strVal val="visible"/>
                                      </p:to>
                                    </p:set>
                                    <p:anim by="(-#ppt_w*2)" calcmode="lin" valueType="num">
                                      <p:cBhvr rctx="PPT">
                                        <p:cTn id="34" dur="500" autoRev="1" fill="hold">
                                          <p:stCondLst>
                                            <p:cond delay="0"/>
                                          </p:stCondLst>
                                        </p:cTn>
                                        <p:tgtEl>
                                          <p:spTgt spid="21526"/>
                                        </p:tgtEl>
                                        <p:attrNameLst>
                                          <p:attrName>ppt_w</p:attrName>
                                        </p:attrNameLst>
                                      </p:cBhvr>
                                    </p:anim>
                                    <p:anim by="(#ppt_w*0.50)" calcmode="lin" valueType="num">
                                      <p:cBhvr>
                                        <p:cTn id="35" dur="500" decel="50000" autoRev="1" fill="hold">
                                          <p:stCondLst>
                                            <p:cond delay="0"/>
                                          </p:stCondLst>
                                        </p:cTn>
                                        <p:tgtEl>
                                          <p:spTgt spid="21526"/>
                                        </p:tgtEl>
                                        <p:attrNameLst>
                                          <p:attrName>ppt_x</p:attrName>
                                        </p:attrNameLst>
                                      </p:cBhvr>
                                    </p:anim>
                                    <p:anim from="(-#ppt_h/2)" to="(#ppt_y)" calcmode="lin" valueType="num">
                                      <p:cBhvr>
                                        <p:cTn id="36" dur="1000" fill="hold">
                                          <p:stCondLst>
                                            <p:cond delay="0"/>
                                          </p:stCondLst>
                                        </p:cTn>
                                        <p:tgtEl>
                                          <p:spTgt spid="21526"/>
                                        </p:tgtEl>
                                        <p:attrNameLst>
                                          <p:attrName>ppt_y</p:attrName>
                                        </p:attrNameLst>
                                      </p:cBhvr>
                                    </p:anim>
                                    <p:animRot by="21600000">
                                      <p:cBhvr>
                                        <p:cTn id="37" dur="1000" fill="hold">
                                          <p:stCondLst>
                                            <p:cond delay="0"/>
                                          </p:stCondLst>
                                        </p:cTn>
                                        <p:tgtEl>
                                          <p:spTgt spid="21526"/>
                                        </p:tgtEl>
                                        <p:attrNameLst>
                                          <p:attrName>r</p:attrName>
                                        </p:attrNameLst>
                                      </p:cBhvr>
                                    </p:animRot>
                                  </p:childTnLst>
                                </p:cTn>
                              </p:par>
                            </p:childTnLst>
                          </p:cTn>
                        </p:par>
                        <p:par>
                          <p:cTn id="38" fill="hold" nodeType="afterGroup">
                            <p:stCondLst>
                              <p:cond delay="7200"/>
                            </p:stCondLst>
                            <p:childTnLst>
                              <p:par>
                                <p:cTn id="39" presetID="22" presetClass="entr" presetSubtype="1" fill="hold" grpId="0" nodeType="afterEffect">
                                  <p:stCondLst>
                                    <p:cond delay="0"/>
                                  </p:stCondLst>
                                  <p:childTnLst>
                                    <p:set>
                                      <p:cBhvr>
                                        <p:cTn id="40" dur="1" fill="hold">
                                          <p:stCondLst>
                                            <p:cond delay="0"/>
                                          </p:stCondLst>
                                        </p:cTn>
                                        <p:tgtEl>
                                          <p:spTgt spid="21520"/>
                                        </p:tgtEl>
                                        <p:attrNameLst>
                                          <p:attrName>style.visibility</p:attrName>
                                        </p:attrNameLst>
                                      </p:cBhvr>
                                      <p:to>
                                        <p:strVal val="visible"/>
                                      </p:to>
                                    </p:set>
                                    <p:animEffect transition="in" filter="wipe(up)">
                                      <p:cBhvr>
                                        <p:cTn id="41" dur="2000"/>
                                        <p:tgtEl>
                                          <p:spTgt spid="21520"/>
                                        </p:tgtEl>
                                      </p:cBhvr>
                                    </p:animEffect>
                                  </p:childTnLst>
                                </p:cTn>
                              </p:par>
                            </p:childTnLst>
                          </p:cTn>
                        </p:par>
                        <p:par>
                          <p:cTn id="42" fill="hold" nodeType="afterGroup">
                            <p:stCondLst>
                              <p:cond delay="9200"/>
                            </p:stCondLst>
                            <p:childTnLst>
                              <p:par>
                                <p:cTn id="43" presetID="9" presetClass="entr" presetSubtype="0" fill="hold" grpId="0" nodeType="afterEffect">
                                  <p:stCondLst>
                                    <p:cond delay="0"/>
                                  </p:stCondLst>
                                  <p:childTnLst>
                                    <p:set>
                                      <p:cBhvr>
                                        <p:cTn id="44" dur="1" fill="hold">
                                          <p:stCondLst>
                                            <p:cond delay="0"/>
                                          </p:stCondLst>
                                        </p:cTn>
                                        <p:tgtEl>
                                          <p:spTgt spid="21524"/>
                                        </p:tgtEl>
                                        <p:attrNameLst>
                                          <p:attrName>style.visibility</p:attrName>
                                        </p:attrNameLst>
                                      </p:cBhvr>
                                      <p:to>
                                        <p:strVal val="visible"/>
                                      </p:to>
                                    </p:set>
                                    <p:animEffect transition="in" filter="dissolve">
                                      <p:cBhvr>
                                        <p:cTn id="45" dur="500"/>
                                        <p:tgtEl>
                                          <p:spTgt spid="21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3" grpId="0"/>
      <p:bldP spid="21514" grpId="0"/>
      <p:bldP spid="21519" grpId="0" animBg="1"/>
      <p:bldP spid="21520" grpId="0" animBg="1"/>
      <p:bldP spid="21524" grpId="0" animBg="1"/>
      <p:bldP spid="21526"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1041992" y="188913"/>
            <a:ext cx="7389628" cy="579437"/>
          </a:xfrm>
        </p:spPr>
        <p:txBody>
          <a:bodyPr/>
          <a:lstStyle/>
          <a:p>
            <a:pPr algn="ctr">
              <a:lnSpc>
                <a:spcPct val="90000"/>
              </a:lnSpc>
              <a:defRPr/>
            </a:pPr>
            <a:r>
              <a:rPr lang="en-US" altLang="en-US" kern="1200" dirty="0">
                <a:solidFill>
                  <a:srgbClr val="4D4D4D"/>
                </a:solidFill>
                <a:ea typeface="ＭＳ Ｐゴシック" pitchFamily="-80" charset="-128"/>
                <a:cs typeface="Arial" pitchFamily="34" charset="0"/>
              </a:rPr>
              <a:t>Use of cross-domain concepts    </a:t>
            </a:r>
            <a:r>
              <a:rPr lang="de-DE" altLang="en-US" kern="1200" dirty="0">
                <a:solidFill>
                  <a:srgbClr val="4D4D4D"/>
                </a:solidFill>
                <a:ea typeface="ＭＳ Ｐゴシック" pitchFamily="-80" charset="-128"/>
                <a:cs typeface="Arial" pitchFamily="34" charset="0"/>
              </a:rPr>
              <a:t> </a:t>
            </a:r>
            <a:endParaRPr lang="en-GB" altLang="en-US" kern="1200" dirty="0">
              <a:solidFill>
                <a:srgbClr val="4D4D4D"/>
              </a:solidFill>
              <a:ea typeface="ＭＳ Ｐゴシック" pitchFamily="-80" charset="-128"/>
              <a:cs typeface="Arial" pitchFamily="34" charset="0"/>
            </a:endParaRPr>
          </a:p>
        </p:txBody>
      </p:sp>
      <p:pic>
        <p:nvPicPr>
          <p:cNvPr id="24579" name="Picture 3" descr="ContentConcept"/>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755577" y="1124744"/>
            <a:ext cx="7697308" cy="5112568"/>
          </a:xfrm>
          <a:noFill/>
          <a:ln>
            <a:solidFill>
              <a:srgbClr val="0099CC"/>
            </a:solidFill>
            <a:miter lim="800000"/>
            <a:headEnd/>
            <a:tailEnd/>
          </a:ln>
        </p:spPr>
      </p:pic>
      <p:sp>
        <p:nvSpPr>
          <p:cNvPr id="5" name="Date Placeholder 4"/>
          <p:cNvSpPr>
            <a:spLocks noGrp="1"/>
          </p:cNvSpPr>
          <p:nvPr>
            <p:ph type="dt" sz="half" idx="11"/>
          </p:nvPr>
        </p:nvSpPr>
        <p:spPr/>
        <p:txBody>
          <a:bodyPr/>
          <a:lstStyle/>
          <a:p>
            <a:pPr>
              <a:defRPr/>
            </a:pPr>
            <a:r>
              <a:rPr lang="en-US"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smtClean="0"/>
              <a:t>SDMX Global Conference</a:t>
            </a:r>
            <a:endParaRPr lang="en-GB" dirty="0"/>
          </a:p>
        </p:txBody>
      </p:sp>
      <p:sp>
        <p:nvSpPr>
          <p:cNvPr id="7" name="Slide Number Placeholder 6"/>
          <p:cNvSpPr>
            <a:spLocks noGrp="1"/>
          </p:cNvSpPr>
          <p:nvPr>
            <p:ph type="sldNum" sz="quarter" idx="10"/>
          </p:nvPr>
        </p:nvSpPr>
        <p:spPr/>
        <p:txBody>
          <a:bodyPr/>
          <a:lstStyle/>
          <a:p>
            <a:pPr>
              <a:defRPr/>
            </a:pPr>
            <a:fld id="{BA2D3C06-AB64-465D-9B2A-624221E86B95}" type="slidenum">
              <a:rPr lang="en-GB" smtClean="0"/>
              <a:pPr>
                <a:defRPr/>
              </a:pPr>
              <a:t>27</a:t>
            </a:fld>
            <a:endParaRPr lang="en-GB"/>
          </a:p>
        </p:txBody>
      </p:sp>
    </p:spTree>
    <p:extLst>
      <p:ext uri="{BB962C8B-B14F-4D97-AF65-F5344CB8AC3E}">
        <p14:creationId xmlns:p14="http://schemas.microsoft.com/office/powerpoint/2010/main" val="39250847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3808" y="274638"/>
            <a:ext cx="3312368" cy="633412"/>
          </a:xfrm>
        </p:spPr>
        <p:txBody>
          <a:bodyPr/>
          <a:lstStyle/>
          <a:p>
            <a:r>
              <a:rPr lang="en-US" sz="2800" dirty="0" smtClean="0">
                <a:solidFill>
                  <a:srgbClr val="4D4D4D"/>
                </a:solidFill>
              </a:rPr>
              <a:t>Outline</a:t>
            </a:r>
            <a:endParaRPr lang="en-GB" sz="2800" dirty="0">
              <a:solidFill>
                <a:srgbClr val="4D4D4D"/>
              </a:solidFill>
            </a:endParaRPr>
          </a:p>
        </p:txBody>
      </p:sp>
      <p:sp>
        <p:nvSpPr>
          <p:cNvPr id="3" name="Content Placeholder 2"/>
          <p:cNvSpPr>
            <a:spLocks noGrp="1"/>
          </p:cNvSpPr>
          <p:nvPr>
            <p:ph idx="1"/>
          </p:nvPr>
        </p:nvSpPr>
        <p:spPr/>
        <p:txBody>
          <a:bodyPr/>
          <a:lstStyle/>
          <a:p>
            <a:pPr marL="0" indent="0">
              <a:spcBef>
                <a:spcPts val="0"/>
              </a:spcBef>
              <a:spcAft>
                <a:spcPts val="1200"/>
              </a:spcAft>
              <a:buNone/>
            </a:pPr>
            <a:endParaRPr lang="en-US" b="0" dirty="0" smtClean="0"/>
          </a:p>
          <a:p>
            <a:pPr marL="514350" indent="-514350">
              <a:spcBef>
                <a:spcPts val="0"/>
              </a:spcBef>
              <a:spcAft>
                <a:spcPts val="1200"/>
              </a:spcAft>
              <a:buFont typeface="+mj-lt"/>
              <a:buAutoNum type="arabicPeriod"/>
            </a:pPr>
            <a:r>
              <a:rPr lang="en-US" dirty="0" smtClean="0">
                <a:solidFill>
                  <a:schemeClr val="bg1">
                    <a:lumMod val="75000"/>
                  </a:schemeClr>
                </a:solidFill>
              </a:rPr>
              <a:t>Why? : The business case</a:t>
            </a:r>
          </a:p>
          <a:p>
            <a:pPr marL="514350" indent="-514350">
              <a:spcBef>
                <a:spcPts val="0"/>
              </a:spcBef>
              <a:spcAft>
                <a:spcPts val="1200"/>
              </a:spcAft>
              <a:buFont typeface="+mj-lt"/>
              <a:buAutoNum type="arabicPeriod"/>
            </a:pPr>
            <a:r>
              <a:rPr lang="en-US" b="0" dirty="0" smtClean="0">
                <a:solidFill>
                  <a:schemeClr val="bg1">
                    <a:lumMod val="75000"/>
                  </a:schemeClr>
                </a:solidFill>
              </a:rPr>
              <a:t>What? : A few basics</a:t>
            </a:r>
          </a:p>
          <a:p>
            <a:pPr marL="514350" indent="-514350">
              <a:spcBef>
                <a:spcPts val="0"/>
              </a:spcBef>
              <a:spcAft>
                <a:spcPts val="1200"/>
              </a:spcAft>
              <a:buFont typeface="+mj-lt"/>
              <a:buAutoNum type="arabicPeriod"/>
            </a:pPr>
            <a:r>
              <a:rPr lang="en-US" dirty="0" smtClean="0">
                <a:solidFill>
                  <a:srgbClr val="C00000"/>
                </a:solidFill>
              </a:rPr>
              <a:t>How?</a:t>
            </a:r>
            <a:r>
              <a:rPr lang="en-US" dirty="0" smtClean="0"/>
              <a:t> : Starting up</a:t>
            </a:r>
          </a:p>
          <a:p>
            <a:pPr marL="514350" indent="-514350">
              <a:spcBef>
                <a:spcPts val="0"/>
              </a:spcBef>
              <a:spcAft>
                <a:spcPts val="1200"/>
              </a:spcAft>
              <a:buFont typeface="+mj-lt"/>
              <a:buAutoNum type="arabicPeriod"/>
            </a:pPr>
            <a:r>
              <a:rPr lang="en-US" b="0" dirty="0" smtClean="0">
                <a:solidFill>
                  <a:schemeClr val="bg1">
                    <a:lumMod val="75000"/>
                  </a:schemeClr>
                </a:solidFill>
              </a:rPr>
              <a:t>Conclusions</a:t>
            </a:r>
          </a:p>
          <a:p>
            <a:pPr marL="514350" indent="-514350">
              <a:spcBef>
                <a:spcPts val="0"/>
              </a:spcBef>
              <a:spcAft>
                <a:spcPts val="1200"/>
              </a:spcAft>
              <a:buFont typeface="+mj-lt"/>
              <a:buAutoNum type="arabicPeriod"/>
            </a:pPr>
            <a:r>
              <a:rPr lang="en-US" b="0" dirty="0" smtClean="0">
                <a:solidFill>
                  <a:schemeClr val="bg1">
                    <a:lumMod val="75000"/>
                  </a:schemeClr>
                </a:solidFill>
              </a:rPr>
              <a:t>Q&amp;A</a:t>
            </a:r>
          </a:p>
        </p:txBody>
      </p:sp>
      <p:sp>
        <p:nvSpPr>
          <p:cNvPr id="7" name="Date Placeholder 6"/>
          <p:cNvSpPr>
            <a:spLocks noGrp="1"/>
          </p:cNvSpPr>
          <p:nvPr>
            <p:ph type="dt" sz="half" idx="11"/>
          </p:nvPr>
        </p:nvSpPr>
        <p:spPr/>
        <p:txBody>
          <a:bodyPr/>
          <a:lstStyle/>
          <a:p>
            <a:pPr>
              <a:defRPr/>
            </a:pPr>
            <a:r>
              <a:rPr lang="en-US" smtClean="0"/>
              <a:t>28-30 September 2015</a:t>
            </a:r>
            <a:endParaRPr lang="en-GB" dirty="0"/>
          </a:p>
        </p:txBody>
      </p:sp>
      <p:sp>
        <p:nvSpPr>
          <p:cNvPr id="8" name="Footer Placeholder 7"/>
          <p:cNvSpPr>
            <a:spLocks noGrp="1"/>
          </p:cNvSpPr>
          <p:nvPr>
            <p:ph type="ftr" sz="quarter" idx="12"/>
          </p:nvPr>
        </p:nvSpPr>
        <p:spPr/>
        <p:txBody>
          <a:bodyPr/>
          <a:lstStyle/>
          <a:p>
            <a:pPr>
              <a:defRPr/>
            </a:pPr>
            <a:r>
              <a:rPr lang="en-GB" smtClean="0"/>
              <a:t>SDMX Global Conference</a:t>
            </a:r>
            <a:endParaRPr lang="en-GB" dirty="0"/>
          </a:p>
        </p:txBody>
      </p:sp>
      <p:sp>
        <p:nvSpPr>
          <p:cNvPr id="9" name="Slide Number Placeholder 8"/>
          <p:cNvSpPr>
            <a:spLocks noGrp="1"/>
          </p:cNvSpPr>
          <p:nvPr>
            <p:ph type="sldNum" sz="quarter" idx="10"/>
          </p:nvPr>
        </p:nvSpPr>
        <p:spPr/>
        <p:txBody>
          <a:bodyPr/>
          <a:lstStyle/>
          <a:p>
            <a:pPr>
              <a:defRPr/>
            </a:pPr>
            <a:fld id="{6F97326C-9136-43BD-B7FC-10DBEE6C0A5D}" type="slidenum">
              <a:rPr lang="en-GB" smtClean="0"/>
              <a:pPr>
                <a:defRPr/>
              </a:pPr>
              <a:t>28</a:t>
            </a:fld>
            <a:endParaRPr lang="en-GB"/>
          </a:p>
        </p:txBody>
      </p:sp>
    </p:spTree>
    <p:extLst>
      <p:ext uri="{BB962C8B-B14F-4D97-AF65-F5344CB8AC3E}">
        <p14:creationId xmlns:p14="http://schemas.microsoft.com/office/powerpoint/2010/main" val="42075388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ISSUES COVERED</a:t>
            </a:r>
            <a:endParaRPr lang="en-GB" sz="2800" dirty="0"/>
          </a:p>
        </p:txBody>
      </p:sp>
      <p:sp>
        <p:nvSpPr>
          <p:cNvPr id="3" name="Content Placeholder 2"/>
          <p:cNvSpPr>
            <a:spLocks noGrp="1"/>
          </p:cNvSpPr>
          <p:nvPr>
            <p:ph idx="1"/>
          </p:nvPr>
        </p:nvSpPr>
        <p:spPr/>
        <p:txBody>
          <a:bodyPr/>
          <a:lstStyle/>
          <a:p>
            <a:endParaRPr lang="en-AU" sz="2400" dirty="0" smtClean="0"/>
          </a:p>
          <a:p>
            <a:r>
              <a:rPr lang="en-AU" sz="2400" dirty="0" smtClean="0"/>
              <a:t>Structured SDMX implementation - background</a:t>
            </a:r>
          </a:p>
          <a:p>
            <a:r>
              <a:rPr lang="en-AU" sz="2400" dirty="0" smtClean="0"/>
              <a:t>Overview of structured implementation steps</a:t>
            </a:r>
          </a:p>
          <a:p>
            <a:r>
              <a:rPr lang="en-AU" sz="2400" dirty="0" smtClean="0"/>
              <a:t>Issues to be considered by countries before embarking on SDMX implementation </a:t>
            </a:r>
          </a:p>
          <a:p>
            <a:endParaRPr lang="en-AU" sz="2400" dirty="0" smtClean="0"/>
          </a:p>
          <a:p>
            <a:pPr marL="457200" indent="-457200">
              <a:buFont typeface="+mj-lt"/>
              <a:buAutoNum type="arabicPeriod"/>
            </a:pPr>
            <a:r>
              <a:rPr lang="en-AU" sz="2400" dirty="0" smtClean="0">
                <a:solidFill>
                  <a:srgbClr val="C00000"/>
                </a:solidFill>
              </a:rPr>
              <a:t>Outlined in “</a:t>
            </a:r>
            <a:r>
              <a:rPr lang="en-AU" sz="2400" i="1" dirty="0" smtClean="0">
                <a:solidFill>
                  <a:srgbClr val="C00000"/>
                </a:solidFill>
              </a:rPr>
              <a:t>SDMX Starter Kit for National Statistical Agencies”</a:t>
            </a:r>
          </a:p>
          <a:p>
            <a:pPr marL="457200" indent="-457200">
              <a:buFont typeface="+mj-lt"/>
              <a:buAutoNum type="arabicPeriod"/>
            </a:pPr>
            <a:r>
              <a:rPr lang="en-AU" sz="2400" dirty="0" smtClean="0">
                <a:solidFill>
                  <a:srgbClr val="C00000"/>
                </a:solidFill>
              </a:rPr>
              <a:t>Difficult issues for countries new to SDMX to resolve</a:t>
            </a:r>
          </a:p>
          <a:p>
            <a:endParaRPr lang="en-US" dirty="0"/>
          </a:p>
        </p:txBody>
      </p:sp>
      <p:sp>
        <p:nvSpPr>
          <p:cNvPr id="9" name="Slide Number Placeholder 8"/>
          <p:cNvSpPr>
            <a:spLocks noGrp="1"/>
          </p:cNvSpPr>
          <p:nvPr>
            <p:ph type="sldNum" sz="quarter" idx="10"/>
          </p:nvPr>
        </p:nvSpPr>
        <p:spPr/>
        <p:txBody>
          <a:bodyPr/>
          <a:lstStyle/>
          <a:p>
            <a:fld id="{6F97326C-9136-43BD-B7FC-10DBEE6C0A5D}" type="slidenum">
              <a:rPr lang="en-GB" smtClean="0"/>
              <a:pPr/>
              <a:t>29</a:t>
            </a:fld>
            <a:endParaRPr lang="en-GB"/>
          </a:p>
        </p:txBody>
      </p:sp>
      <p:sp>
        <p:nvSpPr>
          <p:cNvPr id="7" name="Date Placeholder 6"/>
          <p:cNvSpPr>
            <a:spLocks noGrp="1"/>
          </p:cNvSpPr>
          <p:nvPr>
            <p:ph type="dt" sz="half" idx="11"/>
          </p:nvPr>
        </p:nvSpPr>
        <p:spPr/>
        <p:txBody>
          <a:bodyPr/>
          <a:lstStyle/>
          <a:p>
            <a:r>
              <a:rPr lang="en-US" smtClean="0"/>
              <a:t>28-30 September 2015</a:t>
            </a:r>
            <a:endParaRPr lang="en-GB" dirty="0"/>
          </a:p>
        </p:txBody>
      </p:sp>
      <p:sp>
        <p:nvSpPr>
          <p:cNvPr id="8" name="Footer Placeholder 7"/>
          <p:cNvSpPr>
            <a:spLocks noGrp="1"/>
          </p:cNvSpPr>
          <p:nvPr>
            <p:ph type="ftr" sz="quarter" idx="12"/>
          </p:nvPr>
        </p:nvSpPr>
        <p:spPr/>
        <p:txBody>
          <a:bodyPr/>
          <a:lstStyle/>
          <a:p>
            <a:r>
              <a:rPr lang="en-GB" smtClean="0"/>
              <a:t>SDMX Global Conference</a:t>
            </a:r>
            <a:endParaRPr lang="en-GB" dirty="0"/>
          </a:p>
        </p:txBody>
      </p:sp>
    </p:spTree>
    <p:extLst>
      <p:ext uri="{BB962C8B-B14F-4D97-AF65-F5344CB8AC3E}">
        <p14:creationId xmlns:p14="http://schemas.microsoft.com/office/powerpoint/2010/main" val="1869164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3808" y="274638"/>
            <a:ext cx="3312368" cy="633412"/>
          </a:xfrm>
        </p:spPr>
        <p:txBody>
          <a:bodyPr/>
          <a:lstStyle/>
          <a:p>
            <a:r>
              <a:rPr lang="en-US" sz="2800" dirty="0" smtClean="0">
                <a:solidFill>
                  <a:srgbClr val="4D4D4D"/>
                </a:solidFill>
              </a:rPr>
              <a:t>Outline</a:t>
            </a:r>
            <a:endParaRPr lang="en-GB" sz="2800" dirty="0">
              <a:solidFill>
                <a:srgbClr val="4D4D4D"/>
              </a:solidFill>
            </a:endParaRPr>
          </a:p>
        </p:txBody>
      </p:sp>
      <p:sp>
        <p:nvSpPr>
          <p:cNvPr id="3" name="Content Placeholder 2"/>
          <p:cNvSpPr>
            <a:spLocks noGrp="1"/>
          </p:cNvSpPr>
          <p:nvPr>
            <p:ph idx="1"/>
          </p:nvPr>
        </p:nvSpPr>
        <p:spPr/>
        <p:txBody>
          <a:bodyPr/>
          <a:lstStyle/>
          <a:p>
            <a:pPr marL="0" indent="0">
              <a:spcBef>
                <a:spcPts val="0"/>
              </a:spcBef>
              <a:spcAft>
                <a:spcPts val="1200"/>
              </a:spcAft>
              <a:buNone/>
            </a:pPr>
            <a:endParaRPr lang="en-US" b="0" dirty="0" smtClean="0"/>
          </a:p>
          <a:p>
            <a:pPr marL="514350" indent="-514350">
              <a:spcBef>
                <a:spcPts val="0"/>
              </a:spcBef>
              <a:spcAft>
                <a:spcPts val="1200"/>
              </a:spcAft>
              <a:buFont typeface="+mj-lt"/>
              <a:buAutoNum type="arabicPeriod"/>
            </a:pPr>
            <a:r>
              <a:rPr lang="en-US" dirty="0" smtClean="0">
                <a:solidFill>
                  <a:srgbClr val="C00000"/>
                </a:solidFill>
              </a:rPr>
              <a:t>Why?</a:t>
            </a:r>
            <a:r>
              <a:rPr lang="en-US" dirty="0" smtClean="0"/>
              <a:t> : The business case</a:t>
            </a:r>
          </a:p>
          <a:p>
            <a:pPr marL="514350" indent="-514350">
              <a:spcBef>
                <a:spcPts val="0"/>
              </a:spcBef>
              <a:spcAft>
                <a:spcPts val="1200"/>
              </a:spcAft>
              <a:buFont typeface="+mj-lt"/>
              <a:buAutoNum type="arabicPeriod"/>
            </a:pPr>
            <a:r>
              <a:rPr lang="en-US" b="0" dirty="0" smtClean="0">
                <a:solidFill>
                  <a:srgbClr val="C00000"/>
                </a:solidFill>
              </a:rPr>
              <a:t>What?</a:t>
            </a:r>
            <a:r>
              <a:rPr lang="en-US" b="0" dirty="0" smtClean="0"/>
              <a:t> : A few basics</a:t>
            </a:r>
          </a:p>
          <a:p>
            <a:pPr marL="514350" indent="-514350">
              <a:spcBef>
                <a:spcPts val="0"/>
              </a:spcBef>
              <a:spcAft>
                <a:spcPts val="1200"/>
              </a:spcAft>
              <a:buFont typeface="+mj-lt"/>
              <a:buAutoNum type="arabicPeriod"/>
            </a:pPr>
            <a:r>
              <a:rPr lang="en-US" dirty="0" smtClean="0">
                <a:solidFill>
                  <a:srgbClr val="C00000"/>
                </a:solidFill>
              </a:rPr>
              <a:t>How?</a:t>
            </a:r>
            <a:r>
              <a:rPr lang="en-US" dirty="0" smtClean="0"/>
              <a:t> : Starting up</a:t>
            </a:r>
          </a:p>
          <a:p>
            <a:pPr marL="514350" indent="-514350">
              <a:spcBef>
                <a:spcPts val="0"/>
              </a:spcBef>
              <a:spcAft>
                <a:spcPts val="1200"/>
              </a:spcAft>
              <a:buFont typeface="+mj-lt"/>
              <a:buAutoNum type="arabicPeriod"/>
            </a:pPr>
            <a:r>
              <a:rPr lang="en-US" b="0" dirty="0" smtClean="0"/>
              <a:t>Conclusions</a:t>
            </a:r>
          </a:p>
          <a:p>
            <a:pPr marL="514350" indent="-514350">
              <a:spcBef>
                <a:spcPts val="0"/>
              </a:spcBef>
              <a:spcAft>
                <a:spcPts val="1200"/>
              </a:spcAft>
              <a:buFont typeface="+mj-lt"/>
              <a:buAutoNum type="arabicPeriod"/>
            </a:pPr>
            <a:r>
              <a:rPr lang="en-US" b="0" dirty="0" smtClean="0"/>
              <a:t>Q&amp;A</a:t>
            </a:r>
          </a:p>
        </p:txBody>
      </p:sp>
      <p:sp>
        <p:nvSpPr>
          <p:cNvPr id="7" name="Date Placeholder 6"/>
          <p:cNvSpPr>
            <a:spLocks noGrp="1"/>
          </p:cNvSpPr>
          <p:nvPr>
            <p:ph type="dt" sz="half" idx="11"/>
          </p:nvPr>
        </p:nvSpPr>
        <p:spPr/>
        <p:txBody>
          <a:bodyPr/>
          <a:lstStyle/>
          <a:p>
            <a:pPr>
              <a:defRPr/>
            </a:pPr>
            <a:r>
              <a:rPr lang="en-US" smtClean="0"/>
              <a:t>28-30 September 2015</a:t>
            </a:r>
            <a:endParaRPr lang="en-GB" dirty="0"/>
          </a:p>
        </p:txBody>
      </p:sp>
      <p:sp>
        <p:nvSpPr>
          <p:cNvPr id="8" name="Footer Placeholder 7"/>
          <p:cNvSpPr>
            <a:spLocks noGrp="1"/>
          </p:cNvSpPr>
          <p:nvPr>
            <p:ph type="ftr" sz="quarter" idx="12"/>
          </p:nvPr>
        </p:nvSpPr>
        <p:spPr/>
        <p:txBody>
          <a:bodyPr/>
          <a:lstStyle/>
          <a:p>
            <a:pPr>
              <a:defRPr/>
            </a:pPr>
            <a:r>
              <a:rPr lang="en-GB" smtClean="0"/>
              <a:t>SDMX Global Conference</a:t>
            </a:r>
            <a:endParaRPr lang="en-GB" dirty="0"/>
          </a:p>
        </p:txBody>
      </p:sp>
      <p:sp>
        <p:nvSpPr>
          <p:cNvPr id="9" name="Slide Number Placeholder 8"/>
          <p:cNvSpPr>
            <a:spLocks noGrp="1"/>
          </p:cNvSpPr>
          <p:nvPr>
            <p:ph type="sldNum" sz="quarter" idx="10"/>
          </p:nvPr>
        </p:nvSpPr>
        <p:spPr/>
        <p:txBody>
          <a:bodyPr/>
          <a:lstStyle/>
          <a:p>
            <a:pPr>
              <a:defRPr/>
            </a:pPr>
            <a:fld id="{6F97326C-9136-43BD-B7FC-10DBEE6C0A5D}" type="slidenum">
              <a:rPr lang="en-GB" smtClean="0"/>
              <a:pPr>
                <a:defRPr/>
              </a:pPr>
              <a:t>3</a:t>
            </a:fld>
            <a:endParaRPr lang="en-GB"/>
          </a:p>
        </p:txBody>
      </p:sp>
    </p:spTree>
    <p:extLst>
      <p:ext uri="{BB962C8B-B14F-4D97-AF65-F5344CB8AC3E}">
        <p14:creationId xmlns:p14="http://schemas.microsoft.com/office/powerpoint/2010/main" val="733793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3808" y="274638"/>
            <a:ext cx="5184576" cy="633412"/>
          </a:xfrm>
        </p:spPr>
        <p:txBody>
          <a:bodyPr/>
          <a:lstStyle/>
          <a:p>
            <a:r>
              <a:rPr lang="en-US" sz="2800" dirty="0" smtClean="0">
                <a:solidFill>
                  <a:srgbClr val="4D4D4D"/>
                </a:solidFill>
              </a:rPr>
              <a:t>YET ANOTHER LIST!!!</a:t>
            </a:r>
            <a:endParaRPr lang="en-GB" sz="2800" dirty="0">
              <a:solidFill>
                <a:srgbClr val="4D4D4D"/>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16113178"/>
              </p:ext>
            </p:extLst>
          </p:nvPr>
        </p:nvGraphicFramePr>
        <p:xfrm>
          <a:off x="1670208" y="1201656"/>
          <a:ext cx="5732145" cy="2743200"/>
        </p:xfrm>
        <a:graphic>
          <a:graphicData uri="http://schemas.openxmlformats.org/drawingml/2006/table">
            <a:tbl>
              <a:tblPr firstRow="1" firstCol="1" bandRow="1"/>
              <a:tblGrid>
                <a:gridCol w="1617345"/>
                <a:gridCol w="361950"/>
                <a:gridCol w="1803400"/>
                <a:gridCol w="361950"/>
                <a:gridCol w="1587500"/>
              </a:tblGrid>
              <a:tr h="0">
                <a:tc>
                  <a:txBody>
                    <a:bodyPr/>
                    <a:lstStyle/>
                    <a:p>
                      <a:pPr algn="ctr">
                        <a:spcAft>
                          <a:spcPts val="0"/>
                        </a:spcAft>
                      </a:pPr>
                      <a:r>
                        <a:rPr lang="en-AU" sz="1000" b="1" dirty="0">
                          <a:effectLst/>
                          <a:latin typeface="Times New Roman" panose="02020603050405020304" pitchFamily="18" charset="0"/>
                          <a:ea typeface="Calibri" panose="020F0502020204030204" pitchFamily="34" charset="0"/>
                          <a:cs typeface="Times New Roman" panose="02020603050405020304" pitchFamily="18" charset="0"/>
                        </a:rPr>
                        <a:t>Starter Kit</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Aft>
                          <a:spcPts val="0"/>
                        </a:spcAft>
                      </a:pPr>
                      <a:r>
                        <a:rPr lang="en-AU" sz="1000" b="1">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a:spcAft>
                          <a:spcPts val="0"/>
                        </a:spcAft>
                      </a:pPr>
                      <a:r>
                        <a:rPr lang="en-AU" sz="1000" b="1" dirty="0" smtClean="0">
                          <a:effectLst/>
                          <a:latin typeface="Times New Roman" panose="02020603050405020304" pitchFamily="18" charset="0"/>
                          <a:ea typeface="Calibri" panose="020F0502020204030204" pitchFamily="34" charset="0"/>
                          <a:cs typeface="Times New Roman" panose="02020603050405020304" pitchFamily="18" charset="0"/>
                        </a:rPr>
                        <a:t>Modelling a Statistical Domain for Data Exchange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Aft>
                          <a:spcPts val="0"/>
                        </a:spcAft>
                      </a:pPr>
                      <a:r>
                        <a:rPr lang="en-AU" sz="10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a:spcAft>
                          <a:spcPts val="0"/>
                        </a:spcAft>
                      </a:pPr>
                      <a:r>
                        <a:rPr lang="en-AU" sz="1000" b="1" dirty="0" smtClean="0">
                          <a:effectLst/>
                          <a:latin typeface="Times New Roman" panose="02020603050405020304" pitchFamily="18" charset="0"/>
                          <a:ea typeface="Calibri" panose="020F0502020204030204" pitchFamily="34" charset="0"/>
                          <a:cs typeface="Times New Roman" panose="02020603050405020304" pitchFamily="18" charset="0"/>
                        </a:rPr>
                        <a:t>SDMX Implementation Checklist</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0">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0">
                <a:tc>
                  <a:txBody>
                    <a:bodyPr/>
                    <a:lstStyle/>
                    <a:p>
                      <a:pPr marL="342900" lvl="0" indent="-342900">
                        <a:spcAft>
                          <a:spcPts val="0"/>
                        </a:spcAft>
                        <a:buFont typeface="+mj-lt"/>
                        <a:buAutoNum type="romanUcPeriod"/>
                      </a:pPr>
                      <a:r>
                        <a:rPr lang="en-AU" sz="1000">
                          <a:effectLst/>
                          <a:latin typeface="Times New Roman" panose="02020603050405020304" pitchFamily="18" charset="0"/>
                          <a:ea typeface="Calibri" panose="020F0502020204030204" pitchFamily="34" charset="0"/>
                          <a:cs typeface="Times New Roman" panose="02020603050405020304" pitchFamily="18" charset="0"/>
                        </a:rPr>
                        <a:t>Acquiring basic understanding of SDMX</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n-AU" sz="1000" dirty="0">
                          <a:effectLst/>
                          <a:latin typeface="Times New Roman" panose="02020603050405020304" pitchFamily="18" charset="0"/>
                          <a:ea typeface="Calibri" panose="020F0502020204030204" pitchFamily="34" charset="0"/>
                          <a:cs typeface="Times New Roman" panose="02020603050405020304" pitchFamily="18" charset="0"/>
                        </a:rPr>
                        <a:t>4.1 Agree on exchange needs</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342900" lvl="0" indent="-342900" algn="just">
                        <a:spcAft>
                          <a:spcPts val="0"/>
                        </a:spcAft>
                        <a:buFont typeface="+mj-lt"/>
                        <a:buAutoNum type="arabicPeriod"/>
                      </a:pPr>
                      <a:r>
                        <a:rPr lang="en-AU" sz="1000">
                          <a:effectLst/>
                          <a:latin typeface="Times New Roman" panose="02020603050405020304" pitchFamily="18" charset="0"/>
                          <a:ea typeface="Calibri" panose="020F0502020204030204" pitchFamily="34" charset="0"/>
                          <a:cs typeface="Times New Roman" panose="02020603050405020304" pitchFamily="18" charset="0"/>
                        </a:rPr>
                        <a:t>Initiate</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0">
                <a:tc>
                  <a:txBody>
                    <a:bodyPr/>
                    <a:lstStyle/>
                    <a:p>
                      <a:pPr marL="342900" lvl="0" indent="-342900">
                        <a:spcAft>
                          <a:spcPts val="0"/>
                        </a:spcAft>
                        <a:buFont typeface="+mj-lt"/>
                        <a:buAutoNum type="romanUcPeriod"/>
                      </a:pPr>
                      <a:r>
                        <a:rPr lang="en-AU" sz="1000">
                          <a:effectLst/>
                          <a:latin typeface="Times New Roman" panose="02020603050405020304" pitchFamily="18" charset="0"/>
                          <a:ea typeface="Calibri" panose="020F0502020204030204" pitchFamily="34" charset="0"/>
                          <a:cs typeface="Times New Roman" panose="02020603050405020304" pitchFamily="18" charset="0"/>
                        </a:rPr>
                        <a:t>Addressing issues before implementation</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4.2 Define the concept scheme</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342900" lvl="0" indent="-342900" algn="just">
                        <a:spcAft>
                          <a:spcPts val="0"/>
                        </a:spcAft>
                        <a:buFont typeface="+mj-lt"/>
                        <a:buAutoNum type="arabicPeriod"/>
                      </a:pPr>
                      <a:r>
                        <a:rPr lang="en-AU" sz="1000">
                          <a:effectLst/>
                          <a:latin typeface="Times New Roman" panose="02020603050405020304" pitchFamily="18" charset="0"/>
                          <a:ea typeface="Calibri" panose="020F0502020204030204" pitchFamily="34" charset="0"/>
                          <a:cs typeface="Times New Roman" panose="02020603050405020304" pitchFamily="18" charset="0"/>
                        </a:rPr>
                        <a:t>Plan and organise</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0">
                <a:tc>
                  <a:txBody>
                    <a:bodyPr/>
                    <a:lstStyle/>
                    <a:p>
                      <a:pPr marL="342900" lvl="0" indent="-342900">
                        <a:spcAft>
                          <a:spcPts val="0"/>
                        </a:spcAft>
                        <a:buFont typeface="+mj-lt"/>
                        <a:buAutoNum type="romanUcPeriod"/>
                      </a:pPr>
                      <a:r>
                        <a:rPr lang="en-AU" sz="1000">
                          <a:effectLst/>
                          <a:latin typeface="Times New Roman" panose="02020603050405020304" pitchFamily="18" charset="0"/>
                          <a:ea typeface="Calibri" panose="020F0502020204030204" pitchFamily="34" charset="0"/>
                          <a:cs typeface="Times New Roman" panose="02020603050405020304" pitchFamily="18" charset="0"/>
                        </a:rPr>
                        <a:t>Identification of capacity development needs</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4.3 Code the concept scheme</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342900" lvl="0" indent="-342900" algn="just">
                        <a:spcAft>
                          <a:spcPts val="0"/>
                        </a:spcAft>
                        <a:buFont typeface="+mj-lt"/>
                        <a:buAutoNum type="arabicPeriod"/>
                      </a:pPr>
                      <a:r>
                        <a:rPr lang="en-AU" sz="1000">
                          <a:effectLst/>
                          <a:latin typeface="Times New Roman" panose="02020603050405020304" pitchFamily="18" charset="0"/>
                          <a:ea typeface="Calibri" panose="020F0502020204030204" pitchFamily="34" charset="0"/>
                          <a:cs typeface="Times New Roman" panose="02020603050405020304" pitchFamily="18" charset="0"/>
                        </a:rPr>
                        <a:t>Design</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0">
                <a:tc>
                  <a:txBody>
                    <a:bodyPr/>
                    <a:lstStyle/>
                    <a:p>
                      <a:pPr marL="342900" lvl="0" indent="-342900">
                        <a:spcAft>
                          <a:spcPts val="0"/>
                        </a:spcAft>
                        <a:buFont typeface="+mj-lt"/>
                        <a:buAutoNum type="romanUcPeriod"/>
                      </a:pPr>
                      <a:r>
                        <a:rPr lang="en-AU" sz="1000">
                          <a:effectLst/>
                          <a:latin typeface="Times New Roman" panose="02020603050405020304" pitchFamily="18" charset="0"/>
                          <a:ea typeface="Calibri" panose="020F0502020204030204" pitchFamily="34" charset="0"/>
                          <a:cs typeface="Times New Roman" panose="02020603050405020304" pitchFamily="18" charset="0"/>
                        </a:rPr>
                        <a:t>Which implementation tools to use</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4.4 Define a DSD matrix</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342900" lvl="0" indent="-342900" algn="just">
                        <a:spcAft>
                          <a:spcPts val="0"/>
                        </a:spcAft>
                        <a:buFont typeface="+mj-lt"/>
                        <a:buAutoNum type="arabicPeriod"/>
                      </a:pPr>
                      <a:r>
                        <a:rPr lang="en-AU" sz="1000">
                          <a:effectLst/>
                          <a:latin typeface="Times New Roman" panose="02020603050405020304" pitchFamily="18" charset="0"/>
                          <a:ea typeface="Calibri" panose="020F0502020204030204" pitchFamily="34" charset="0"/>
                          <a:cs typeface="Times New Roman" panose="02020603050405020304" pitchFamily="18" charset="0"/>
                        </a:rPr>
                        <a:t>Develop and test</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0">
                <a:tc>
                  <a:txBody>
                    <a:bodyPr/>
                    <a:lstStyle/>
                    <a:p>
                      <a:pPr marL="342900" lvl="0" indent="-342900">
                        <a:spcAft>
                          <a:spcPts val="0"/>
                        </a:spcAft>
                        <a:buFont typeface="+mj-lt"/>
                        <a:buAutoNum type="romanUcPeriod"/>
                      </a:pPr>
                      <a:r>
                        <a:rPr lang="en-AU" sz="1000">
                          <a:effectLst/>
                          <a:latin typeface="Times New Roman" panose="02020603050405020304" pitchFamily="18" charset="0"/>
                          <a:ea typeface="Calibri" panose="020F0502020204030204" pitchFamily="34" charset="0"/>
                          <a:cs typeface="Times New Roman" panose="02020603050405020304" pitchFamily="18" charset="0"/>
                        </a:rPr>
                        <a:t>Participation in SDMX networks</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4.5 Optimise the DSD matrix</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342900" lvl="0" indent="-342900" algn="just">
                        <a:spcAft>
                          <a:spcPts val="0"/>
                        </a:spcAft>
                        <a:buFont typeface="+mj-lt"/>
                        <a:buAutoNum type="arabicPeriod"/>
                      </a:pPr>
                      <a:r>
                        <a:rPr lang="en-AU" sz="1000">
                          <a:effectLst/>
                          <a:latin typeface="Times New Roman" panose="02020603050405020304" pitchFamily="18" charset="0"/>
                          <a:ea typeface="Calibri" panose="020F0502020204030204" pitchFamily="34" charset="0"/>
                          <a:cs typeface="Times New Roman" panose="02020603050405020304" pitchFamily="18" charset="0"/>
                        </a:rPr>
                        <a:t>Implement</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0">
                <a:tc>
                  <a:txBody>
                    <a:bodyPr/>
                    <a:lstStyle/>
                    <a:p>
                      <a:pPr marL="198755">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4.6 Create SDMX artifacts</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just">
                        <a:spcAft>
                          <a:spcPts val="0"/>
                        </a:spcAft>
                      </a:pPr>
                      <a:r>
                        <a:rPr lang="en-AU" sz="1000">
                          <a:effectLst/>
                          <a:latin typeface="Times New Roman" panose="02020603050405020304" pitchFamily="18" charset="0"/>
                          <a:ea typeface="Calibri" panose="020F0502020204030204" pitchFamily="34" charset="0"/>
                          <a:cs typeface="Times New Roman" panose="02020603050405020304" pitchFamily="18"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342900" lvl="0" indent="-342900" algn="just">
                        <a:spcAft>
                          <a:spcPts val="0"/>
                        </a:spcAft>
                        <a:buFont typeface="+mj-lt"/>
                        <a:buAutoNum type="arabicPeriod"/>
                      </a:pPr>
                      <a:r>
                        <a:rPr lang="en-AU" sz="1000" dirty="0">
                          <a:effectLst/>
                          <a:latin typeface="Times New Roman" panose="02020603050405020304" pitchFamily="18" charset="0"/>
                          <a:ea typeface="Calibri" panose="020F0502020204030204" pitchFamily="34" charset="0"/>
                          <a:cs typeface="Times New Roman" panose="02020603050405020304" pitchFamily="18" charset="0"/>
                        </a:rPr>
                        <a:t>Evaluate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bl>
          </a:graphicData>
        </a:graphic>
      </p:graphicFrame>
      <p:sp>
        <p:nvSpPr>
          <p:cNvPr id="7" name="Date Placeholder 6"/>
          <p:cNvSpPr>
            <a:spLocks noGrp="1"/>
          </p:cNvSpPr>
          <p:nvPr>
            <p:ph type="dt" sz="half" idx="11"/>
          </p:nvPr>
        </p:nvSpPr>
        <p:spPr/>
        <p:txBody>
          <a:bodyPr/>
          <a:lstStyle/>
          <a:p>
            <a:pPr>
              <a:defRPr/>
            </a:pPr>
            <a:r>
              <a:rPr lang="en-US" smtClean="0"/>
              <a:t>28-30 September 2015</a:t>
            </a:r>
            <a:endParaRPr lang="en-GB" dirty="0"/>
          </a:p>
        </p:txBody>
      </p:sp>
      <p:sp>
        <p:nvSpPr>
          <p:cNvPr id="8" name="Footer Placeholder 7"/>
          <p:cNvSpPr>
            <a:spLocks noGrp="1"/>
          </p:cNvSpPr>
          <p:nvPr>
            <p:ph type="ftr" sz="quarter" idx="12"/>
          </p:nvPr>
        </p:nvSpPr>
        <p:spPr/>
        <p:txBody>
          <a:bodyPr/>
          <a:lstStyle/>
          <a:p>
            <a:pPr>
              <a:defRPr/>
            </a:pPr>
            <a:r>
              <a:rPr lang="en-GB" smtClean="0"/>
              <a:t>SDMX Global Conference</a:t>
            </a:r>
            <a:endParaRPr lang="en-GB" dirty="0"/>
          </a:p>
        </p:txBody>
      </p:sp>
      <p:sp>
        <p:nvSpPr>
          <p:cNvPr id="9" name="Slide Number Placeholder 8"/>
          <p:cNvSpPr>
            <a:spLocks noGrp="1"/>
          </p:cNvSpPr>
          <p:nvPr>
            <p:ph type="sldNum" sz="quarter" idx="10"/>
          </p:nvPr>
        </p:nvSpPr>
        <p:spPr/>
        <p:txBody>
          <a:bodyPr/>
          <a:lstStyle/>
          <a:p>
            <a:pPr>
              <a:defRPr/>
            </a:pPr>
            <a:fld id="{6F97326C-9136-43BD-B7FC-10DBEE6C0A5D}" type="slidenum">
              <a:rPr lang="en-GB" smtClean="0"/>
              <a:pPr>
                <a:defRPr/>
              </a:pPr>
              <a:t>30</a:t>
            </a:fld>
            <a:endParaRPr lang="en-GB"/>
          </a:p>
        </p:txBody>
      </p:sp>
      <p:sp>
        <p:nvSpPr>
          <p:cNvPr id="10" name="TextBox 9"/>
          <p:cNvSpPr txBox="1"/>
          <p:nvPr/>
        </p:nvSpPr>
        <p:spPr>
          <a:xfrm>
            <a:off x="1670208" y="4572082"/>
            <a:ext cx="1677656" cy="830997"/>
          </a:xfrm>
          <a:prstGeom prst="rect">
            <a:avLst/>
          </a:prstGeom>
          <a:noFill/>
        </p:spPr>
        <p:txBody>
          <a:bodyPr wrap="square" rtlCol="0">
            <a:spAutoFit/>
          </a:bodyPr>
          <a:lstStyle/>
          <a:p>
            <a:r>
              <a:rPr lang="en-AU" sz="1600" dirty="0" smtClean="0"/>
              <a:t>For agencies new to SDMX - novices</a:t>
            </a:r>
            <a:endParaRPr lang="en-AU" sz="1600" dirty="0"/>
          </a:p>
        </p:txBody>
      </p:sp>
      <p:sp>
        <p:nvSpPr>
          <p:cNvPr id="11" name="TextBox 10"/>
          <p:cNvSpPr txBox="1"/>
          <p:nvPr/>
        </p:nvSpPr>
        <p:spPr>
          <a:xfrm>
            <a:off x="3543121" y="4572082"/>
            <a:ext cx="1947546" cy="1323439"/>
          </a:xfrm>
          <a:prstGeom prst="rect">
            <a:avLst/>
          </a:prstGeom>
          <a:noFill/>
        </p:spPr>
        <p:txBody>
          <a:bodyPr wrap="square" rtlCol="0">
            <a:spAutoFit/>
          </a:bodyPr>
          <a:lstStyle/>
          <a:p>
            <a:r>
              <a:rPr lang="en-AU" sz="1600" dirty="0" smtClean="0"/>
              <a:t>General </a:t>
            </a:r>
            <a:r>
              <a:rPr lang="en-AU" sz="1600" dirty="0"/>
              <a:t>principles on how to </a:t>
            </a:r>
            <a:r>
              <a:rPr lang="en-AU" sz="1600" dirty="0" smtClean="0"/>
              <a:t>design/create  </a:t>
            </a:r>
            <a:r>
              <a:rPr lang="en-AU" sz="1600" dirty="0"/>
              <a:t>SDMX artefacts in a statistical </a:t>
            </a:r>
            <a:r>
              <a:rPr lang="en-AU" sz="1600" dirty="0" smtClean="0"/>
              <a:t>domain</a:t>
            </a:r>
            <a:endParaRPr lang="en-AU" sz="1600" dirty="0"/>
          </a:p>
        </p:txBody>
      </p:sp>
      <p:sp>
        <p:nvSpPr>
          <p:cNvPr id="12" name="TextBox 11"/>
          <p:cNvSpPr txBox="1"/>
          <p:nvPr/>
        </p:nvSpPr>
        <p:spPr>
          <a:xfrm>
            <a:off x="5940152" y="4573210"/>
            <a:ext cx="1534209" cy="1323439"/>
          </a:xfrm>
          <a:prstGeom prst="rect">
            <a:avLst/>
          </a:prstGeom>
          <a:noFill/>
        </p:spPr>
        <p:txBody>
          <a:bodyPr wrap="square" rtlCol="0">
            <a:spAutoFit/>
          </a:bodyPr>
          <a:lstStyle/>
          <a:p>
            <a:r>
              <a:rPr lang="en-AU" sz="1600" dirty="0" smtClean="0"/>
              <a:t>project </a:t>
            </a:r>
            <a:r>
              <a:rPr lang="en-AU" sz="1600" dirty="0"/>
              <a:t>management steps </a:t>
            </a:r>
            <a:r>
              <a:rPr lang="en-AU" sz="1600" dirty="0" smtClean="0"/>
              <a:t> </a:t>
            </a:r>
            <a:r>
              <a:rPr lang="en-AU" sz="1600" dirty="0"/>
              <a:t>expressed in </a:t>
            </a:r>
            <a:r>
              <a:rPr lang="en-AU" sz="1600" dirty="0" smtClean="0"/>
              <a:t>SDMX context</a:t>
            </a:r>
            <a:endParaRPr lang="en-AU" sz="1600" dirty="0"/>
          </a:p>
        </p:txBody>
      </p:sp>
      <p:sp>
        <p:nvSpPr>
          <p:cNvPr id="13" name="Up Arrow 12"/>
          <p:cNvSpPr/>
          <p:nvPr/>
        </p:nvSpPr>
        <p:spPr>
          <a:xfrm>
            <a:off x="2267744" y="4109869"/>
            <a:ext cx="576064" cy="423002"/>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Up Arrow 13"/>
          <p:cNvSpPr/>
          <p:nvPr/>
        </p:nvSpPr>
        <p:spPr>
          <a:xfrm>
            <a:off x="4355976" y="4109869"/>
            <a:ext cx="576064" cy="423002"/>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Up Arrow 14"/>
          <p:cNvSpPr/>
          <p:nvPr/>
        </p:nvSpPr>
        <p:spPr>
          <a:xfrm>
            <a:off x="6416800" y="4125116"/>
            <a:ext cx="576064" cy="423002"/>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32949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23725"/>
            <a:ext cx="7886700" cy="667251"/>
          </a:xfrm>
        </p:spPr>
        <p:txBody>
          <a:bodyPr>
            <a:normAutofit fontScale="90000"/>
          </a:bodyPr>
          <a:lstStyle/>
          <a:p>
            <a:pPr algn="ctr"/>
            <a:r>
              <a:rPr lang="en-AU" dirty="0" smtClean="0">
                <a:solidFill>
                  <a:srgbClr val="3906BA"/>
                </a:solidFill>
              </a:rPr>
              <a:t>e.g.</a:t>
            </a:r>
            <a:r>
              <a:rPr lang="en-AU" b="1" dirty="0" smtClean="0">
                <a:solidFill>
                  <a:srgbClr val="3906BA"/>
                </a:solidFill>
              </a:rPr>
              <a:t> SDMX IMPLEMENTATION TOOLS</a:t>
            </a:r>
            <a:r>
              <a:rPr lang="en-AU" dirty="0" smtClean="0"/>
              <a:t/>
            </a:r>
            <a:br>
              <a:rPr lang="en-AU" dirty="0" smtClean="0"/>
            </a:br>
            <a:endParaRPr lang="en-AU" dirty="0"/>
          </a:p>
        </p:txBody>
      </p:sp>
      <p:sp>
        <p:nvSpPr>
          <p:cNvPr id="3" name="Content Placeholder 2"/>
          <p:cNvSpPr>
            <a:spLocks noGrp="1"/>
          </p:cNvSpPr>
          <p:nvPr>
            <p:ph idx="1"/>
          </p:nvPr>
        </p:nvSpPr>
        <p:spPr>
          <a:xfrm>
            <a:off x="258827" y="1589436"/>
            <a:ext cx="3920201" cy="3935218"/>
          </a:xfrm>
        </p:spPr>
        <p:txBody>
          <a:bodyPr>
            <a:normAutofit lnSpcReduction="10000"/>
          </a:bodyPr>
          <a:lstStyle/>
          <a:p>
            <a:pPr marL="0" indent="0">
              <a:buNone/>
            </a:pPr>
            <a:r>
              <a:rPr lang="en-AU" sz="2600" dirty="0" smtClean="0"/>
              <a:t>Range of implementation tools / software have been developed by the Sponsoring Agencies and private companies</a:t>
            </a:r>
          </a:p>
          <a:p>
            <a:pPr marL="0" indent="0">
              <a:buNone/>
            </a:pPr>
            <a:endParaRPr lang="en-AU" dirty="0" smtClean="0"/>
          </a:p>
          <a:p>
            <a:pPr marL="0" indent="0" algn="just">
              <a:buNone/>
            </a:pPr>
            <a:r>
              <a:rPr lang="en-AU" sz="2600" b="1" dirty="0" smtClean="0">
                <a:solidFill>
                  <a:srgbClr val="C00000"/>
                </a:solidFill>
              </a:rPr>
              <a:t>Which one(s) should a country use? More comparative information needed</a:t>
            </a:r>
            <a:endParaRPr lang="en-AU" sz="2600" b="1" dirty="0">
              <a:solidFill>
                <a:srgbClr val="C00000"/>
              </a:solidFill>
            </a:endParaRPr>
          </a:p>
        </p:txBody>
      </p:sp>
      <p:sp>
        <p:nvSpPr>
          <p:cNvPr id="4" name="Content Placeholder 2"/>
          <p:cNvSpPr txBox="1">
            <a:spLocks/>
          </p:cNvSpPr>
          <p:nvPr/>
        </p:nvSpPr>
        <p:spPr>
          <a:xfrm>
            <a:off x="4732961" y="1575979"/>
            <a:ext cx="3920201" cy="1681399"/>
          </a:xfrm>
          <a:prstGeom prst="rect">
            <a:avLst/>
          </a:prstGeom>
          <a:ln w="9525">
            <a:solidFill>
              <a:schemeClr val="tx1"/>
            </a:solidFill>
          </a:ln>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2100" b="1" dirty="0">
                <a:solidFill>
                  <a:srgbClr val="3906BA"/>
                </a:solidFill>
              </a:rPr>
              <a:t>International perspective</a:t>
            </a:r>
          </a:p>
        </p:txBody>
      </p:sp>
      <p:sp>
        <p:nvSpPr>
          <p:cNvPr id="6" name="Rectangle 5"/>
          <p:cNvSpPr/>
          <p:nvPr/>
        </p:nvSpPr>
        <p:spPr>
          <a:xfrm>
            <a:off x="4850155" y="2079407"/>
            <a:ext cx="567160" cy="894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SDMX-RI</a:t>
            </a:r>
            <a:endParaRPr lang="en-AU" dirty="0">
              <a:solidFill>
                <a:schemeClr val="tx1"/>
              </a:solidFill>
            </a:endParaRPr>
          </a:p>
        </p:txBody>
      </p:sp>
      <p:sp>
        <p:nvSpPr>
          <p:cNvPr id="7" name="Rectangle 6"/>
          <p:cNvSpPr/>
          <p:nvPr/>
        </p:nvSpPr>
        <p:spPr>
          <a:xfrm>
            <a:off x="6337722" y="2079407"/>
            <a:ext cx="567160" cy="894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IMF SDDS+</a:t>
            </a:r>
            <a:endParaRPr lang="en-AU" dirty="0">
              <a:solidFill>
                <a:schemeClr val="tx1"/>
              </a:solidFill>
            </a:endParaRPr>
          </a:p>
        </p:txBody>
      </p:sp>
      <p:sp>
        <p:nvSpPr>
          <p:cNvPr id="8" name="Rectangle 7"/>
          <p:cNvSpPr/>
          <p:nvPr/>
        </p:nvSpPr>
        <p:spPr>
          <a:xfrm>
            <a:off x="5563651" y="2079407"/>
            <a:ext cx="567160" cy="894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sz="1600" dirty="0" smtClean="0">
                <a:solidFill>
                  <a:schemeClr val="tx1"/>
                </a:solidFill>
              </a:rPr>
              <a:t>Converter</a:t>
            </a:r>
            <a:endParaRPr lang="en-AU" sz="1600" dirty="0">
              <a:solidFill>
                <a:schemeClr val="tx1"/>
              </a:solidFill>
            </a:endParaRPr>
          </a:p>
        </p:txBody>
      </p:sp>
      <p:sp>
        <p:nvSpPr>
          <p:cNvPr id="9" name="Rectangle 8"/>
          <p:cNvSpPr/>
          <p:nvPr/>
        </p:nvSpPr>
        <p:spPr>
          <a:xfrm>
            <a:off x="7080004" y="2079407"/>
            <a:ext cx="567160" cy="894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err="1" smtClean="0">
                <a:solidFill>
                  <a:schemeClr val="tx1"/>
                </a:solidFill>
              </a:rPr>
              <a:t>DevInfo</a:t>
            </a:r>
            <a:endParaRPr lang="en-AU" dirty="0">
              <a:solidFill>
                <a:schemeClr val="tx1"/>
              </a:solidFill>
            </a:endParaRPr>
          </a:p>
        </p:txBody>
      </p:sp>
      <p:sp>
        <p:nvSpPr>
          <p:cNvPr id="10" name="Rectangle 9"/>
          <p:cNvSpPr/>
          <p:nvPr/>
        </p:nvSpPr>
        <p:spPr>
          <a:xfrm>
            <a:off x="7851138" y="2079407"/>
            <a:ext cx="567160" cy="894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Others</a:t>
            </a:r>
            <a:endParaRPr lang="en-AU" dirty="0">
              <a:solidFill>
                <a:schemeClr val="tx1"/>
              </a:solidFill>
            </a:endParaRPr>
          </a:p>
        </p:txBody>
      </p:sp>
      <p:sp>
        <p:nvSpPr>
          <p:cNvPr id="11" name="Content Placeholder 2"/>
          <p:cNvSpPr txBox="1">
            <a:spLocks/>
          </p:cNvSpPr>
          <p:nvPr/>
        </p:nvSpPr>
        <p:spPr>
          <a:xfrm>
            <a:off x="4732960" y="3407542"/>
            <a:ext cx="3920201" cy="2253706"/>
          </a:xfrm>
          <a:prstGeom prst="rect">
            <a:avLst/>
          </a:prstGeom>
          <a:ln w="9525">
            <a:solidFill>
              <a:schemeClr val="tx1"/>
            </a:solidFill>
          </a:ln>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2100" b="1" dirty="0">
                <a:solidFill>
                  <a:srgbClr val="3906BA"/>
                </a:solidFill>
              </a:rPr>
              <a:t>National perspective</a:t>
            </a:r>
          </a:p>
        </p:txBody>
      </p:sp>
      <p:sp>
        <p:nvSpPr>
          <p:cNvPr id="12" name="Rectangle 11"/>
          <p:cNvSpPr/>
          <p:nvPr/>
        </p:nvSpPr>
        <p:spPr>
          <a:xfrm>
            <a:off x="4850155" y="4526872"/>
            <a:ext cx="567160" cy="894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SDMX-RI</a:t>
            </a:r>
            <a:endParaRPr lang="en-AU" dirty="0">
              <a:solidFill>
                <a:schemeClr val="tx1"/>
              </a:solidFill>
            </a:endParaRPr>
          </a:p>
        </p:txBody>
      </p:sp>
      <p:sp>
        <p:nvSpPr>
          <p:cNvPr id="13" name="Rectangle 12"/>
          <p:cNvSpPr/>
          <p:nvPr/>
        </p:nvSpPr>
        <p:spPr>
          <a:xfrm>
            <a:off x="5553511" y="4529853"/>
            <a:ext cx="567160" cy="894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Converter</a:t>
            </a:r>
            <a:endParaRPr lang="en-AU" dirty="0">
              <a:solidFill>
                <a:schemeClr val="tx1"/>
              </a:solidFill>
            </a:endParaRPr>
          </a:p>
        </p:txBody>
      </p:sp>
      <p:sp>
        <p:nvSpPr>
          <p:cNvPr id="14" name="Rectangle 13"/>
          <p:cNvSpPr/>
          <p:nvPr/>
        </p:nvSpPr>
        <p:spPr>
          <a:xfrm>
            <a:off x="6337722" y="4526117"/>
            <a:ext cx="567160" cy="894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IMF SDDS+</a:t>
            </a:r>
            <a:endParaRPr lang="en-AU" dirty="0">
              <a:solidFill>
                <a:schemeClr val="tx1"/>
              </a:solidFill>
            </a:endParaRPr>
          </a:p>
        </p:txBody>
      </p:sp>
      <p:sp>
        <p:nvSpPr>
          <p:cNvPr id="15" name="Rectangle 14"/>
          <p:cNvSpPr/>
          <p:nvPr/>
        </p:nvSpPr>
        <p:spPr>
          <a:xfrm>
            <a:off x="7046346" y="4526117"/>
            <a:ext cx="567160" cy="894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err="1" smtClean="0">
                <a:solidFill>
                  <a:schemeClr val="tx1"/>
                </a:solidFill>
              </a:rPr>
              <a:t>DevInfo</a:t>
            </a:r>
            <a:endParaRPr lang="en-AU" dirty="0">
              <a:solidFill>
                <a:schemeClr val="tx1"/>
              </a:solidFill>
            </a:endParaRPr>
          </a:p>
        </p:txBody>
      </p:sp>
      <p:sp>
        <p:nvSpPr>
          <p:cNvPr id="16" name="Rectangle 15"/>
          <p:cNvSpPr/>
          <p:nvPr/>
        </p:nvSpPr>
        <p:spPr>
          <a:xfrm>
            <a:off x="7851138" y="4526117"/>
            <a:ext cx="567160" cy="894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Others</a:t>
            </a:r>
            <a:endParaRPr lang="en-AU" dirty="0">
              <a:solidFill>
                <a:schemeClr val="tx1"/>
              </a:solidFill>
            </a:endParaRPr>
          </a:p>
        </p:txBody>
      </p:sp>
      <p:sp>
        <p:nvSpPr>
          <p:cNvPr id="17" name="Rectangle 16"/>
          <p:cNvSpPr/>
          <p:nvPr/>
        </p:nvSpPr>
        <p:spPr>
          <a:xfrm>
            <a:off x="4732960" y="3973204"/>
            <a:ext cx="3920201" cy="45286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smtClean="0">
                <a:solidFill>
                  <a:srgbClr val="C00000"/>
                </a:solidFill>
              </a:rPr>
              <a:t>Need for information on: relationship, differences between tools available</a:t>
            </a:r>
            <a:endParaRPr lang="en-AU" sz="1600" b="1" dirty="0">
              <a:solidFill>
                <a:srgbClr val="C00000"/>
              </a:solidFill>
            </a:endParaRPr>
          </a:p>
        </p:txBody>
      </p:sp>
      <p:sp>
        <p:nvSpPr>
          <p:cNvPr id="18" name="Right Arrow 17"/>
          <p:cNvSpPr/>
          <p:nvPr/>
        </p:nvSpPr>
        <p:spPr>
          <a:xfrm>
            <a:off x="3914775" y="3403027"/>
            <a:ext cx="657225" cy="40957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p:cNvSpPr/>
          <p:nvPr/>
        </p:nvSpPr>
        <p:spPr>
          <a:xfrm>
            <a:off x="2224382" y="93331"/>
            <a:ext cx="6902490" cy="830997"/>
          </a:xfrm>
          <a:prstGeom prst="rect">
            <a:avLst/>
          </a:prstGeom>
        </p:spPr>
        <p:txBody>
          <a:bodyPr wrap="square">
            <a:spAutoFit/>
          </a:bodyPr>
          <a:lstStyle/>
          <a:p>
            <a:r>
              <a:rPr lang="en-GB" altLang="en-US" sz="2400" b="1" dirty="0">
                <a:solidFill>
                  <a:srgbClr val="4D4D4D"/>
                </a:solidFill>
              </a:rPr>
              <a:t>LOOKS AT SDMX FROM A NATIONAL PERSPECTIVE</a:t>
            </a:r>
          </a:p>
        </p:txBody>
      </p:sp>
    </p:spTree>
    <p:extLst>
      <p:ext uri="{BB962C8B-B14F-4D97-AF65-F5344CB8AC3E}">
        <p14:creationId xmlns:p14="http://schemas.microsoft.com/office/powerpoint/2010/main" val="3470611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339752" y="188640"/>
            <a:ext cx="6624736" cy="864095"/>
          </a:xfrm>
        </p:spPr>
        <p:txBody>
          <a:bodyPr/>
          <a:lstStyle/>
          <a:p>
            <a:pPr eaLnBrk="1" hangingPunct="1"/>
            <a:r>
              <a:rPr lang="en-US" sz="2600" dirty="0" smtClean="0">
                <a:solidFill>
                  <a:srgbClr val="4D4D4D"/>
                </a:solidFill>
              </a:rPr>
              <a:t>STRUCTURED SDMX IMPLEMENTATION</a:t>
            </a:r>
          </a:p>
        </p:txBody>
      </p:sp>
      <p:sp>
        <p:nvSpPr>
          <p:cNvPr id="18435" name="Rectangle 3"/>
          <p:cNvSpPr>
            <a:spLocks noGrp="1" noChangeArrowheads="1"/>
          </p:cNvSpPr>
          <p:nvPr>
            <p:ph idx="1"/>
          </p:nvPr>
        </p:nvSpPr>
        <p:spPr>
          <a:xfrm>
            <a:off x="320634" y="1268760"/>
            <a:ext cx="8585860" cy="4641900"/>
          </a:xfrm>
        </p:spPr>
        <p:txBody>
          <a:bodyPr/>
          <a:lstStyle/>
          <a:p>
            <a:pPr lvl="0"/>
            <a:r>
              <a:rPr lang="en-AU" sz="2400" dirty="0" smtClean="0"/>
              <a:t>Links implementation </a:t>
            </a:r>
            <a:r>
              <a:rPr lang="en-AU" sz="2400" dirty="0"/>
              <a:t>to a range of </a:t>
            </a:r>
            <a:r>
              <a:rPr lang="en-AU" sz="2400" dirty="0" smtClean="0"/>
              <a:t>strategic </a:t>
            </a:r>
            <a:r>
              <a:rPr lang="en-AU" sz="2400" dirty="0"/>
              <a:t>issues across statistical agency and / or the NSS – </a:t>
            </a:r>
            <a:r>
              <a:rPr lang="en-AU" sz="2400" b="1" dirty="0">
                <a:solidFill>
                  <a:srgbClr val="C00000"/>
                </a:solidFill>
              </a:rPr>
              <a:t>need to be considered prior to </a:t>
            </a:r>
            <a:r>
              <a:rPr lang="en-AU" sz="2400" b="1" dirty="0" smtClean="0">
                <a:solidFill>
                  <a:srgbClr val="C00000"/>
                </a:solidFill>
              </a:rPr>
              <a:t>implementation</a:t>
            </a:r>
          </a:p>
          <a:p>
            <a:pPr lvl="0"/>
            <a:endParaRPr lang="en-AU" sz="2400" b="1" dirty="0">
              <a:solidFill>
                <a:srgbClr val="C00000"/>
              </a:solidFill>
            </a:endParaRPr>
          </a:p>
          <a:p>
            <a:pPr lvl="0"/>
            <a:r>
              <a:rPr lang="en-AU" sz="2400" dirty="0" smtClean="0"/>
              <a:t>Emphasize </a:t>
            </a:r>
            <a:r>
              <a:rPr lang="en-AU" sz="2400" dirty="0"/>
              <a:t>the need to step back and consider SDMX  within the context of existing corporate goals and planning processes – </a:t>
            </a:r>
            <a:r>
              <a:rPr lang="en-AU" sz="2400" b="1" dirty="0">
                <a:solidFill>
                  <a:srgbClr val="C00000"/>
                </a:solidFill>
              </a:rPr>
              <a:t>e.g. modernisation, statistical </a:t>
            </a:r>
            <a:r>
              <a:rPr lang="en-AU" sz="2400" b="1" dirty="0" smtClean="0">
                <a:solidFill>
                  <a:srgbClr val="C00000"/>
                </a:solidFill>
              </a:rPr>
              <a:t>integration</a:t>
            </a:r>
          </a:p>
          <a:p>
            <a:pPr lvl="0"/>
            <a:endParaRPr lang="en-AU" sz="2400" b="1" dirty="0">
              <a:solidFill>
                <a:srgbClr val="C00000"/>
              </a:solidFill>
            </a:endParaRPr>
          </a:p>
          <a:p>
            <a:pPr lvl="0"/>
            <a:r>
              <a:rPr lang="en-AU" sz="2400" dirty="0" smtClean="0"/>
              <a:t>Highlights </a:t>
            </a:r>
            <a:r>
              <a:rPr lang="en-AU" sz="2400" dirty="0"/>
              <a:t>the importance of developing a proper business case for implementing SDMX or other relevant modernisation standard</a:t>
            </a:r>
          </a:p>
          <a:p>
            <a:pPr eaLnBrk="1" hangingPunct="1"/>
            <a:endParaRPr lang="en-US" dirty="0" smtClean="0"/>
          </a:p>
        </p:txBody>
      </p:sp>
      <p:sp>
        <p:nvSpPr>
          <p:cNvPr id="5" name="Date Placeholder 4"/>
          <p:cNvSpPr>
            <a:spLocks noGrp="1"/>
          </p:cNvSpPr>
          <p:nvPr>
            <p:ph type="dt" sz="half" idx="11"/>
          </p:nvPr>
        </p:nvSpPr>
        <p:spPr/>
        <p:txBody>
          <a:bodyPr/>
          <a:lstStyle/>
          <a:p>
            <a:pPr>
              <a:defRPr/>
            </a:pPr>
            <a:r>
              <a:rPr lang="en-US"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smtClean="0"/>
              <a:t>SDMX Global Conference</a:t>
            </a:r>
            <a:endParaRPr lang="en-GB" dirty="0"/>
          </a:p>
        </p:txBody>
      </p:sp>
      <p:sp>
        <p:nvSpPr>
          <p:cNvPr id="7" name="Slide Number Placeholder 6"/>
          <p:cNvSpPr>
            <a:spLocks noGrp="1"/>
          </p:cNvSpPr>
          <p:nvPr>
            <p:ph type="sldNum" sz="quarter" idx="10"/>
          </p:nvPr>
        </p:nvSpPr>
        <p:spPr/>
        <p:txBody>
          <a:bodyPr/>
          <a:lstStyle/>
          <a:p>
            <a:pPr>
              <a:defRPr/>
            </a:pPr>
            <a:fld id="{6F97326C-9136-43BD-B7FC-10DBEE6C0A5D}" type="slidenum">
              <a:rPr lang="en-GB" smtClean="0"/>
              <a:pPr>
                <a:defRPr/>
              </a:pPr>
              <a:t>32</a:t>
            </a:fld>
            <a:endParaRPr lang="en-GB"/>
          </a:p>
        </p:txBody>
      </p:sp>
    </p:spTree>
    <p:extLst>
      <p:ext uri="{BB962C8B-B14F-4D97-AF65-F5344CB8AC3E}">
        <p14:creationId xmlns:p14="http://schemas.microsoft.com/office/powerpoint/2010/main" val="587062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339752" y="188640"/>
            <a:ext cx="6624736" cy="864095"/>
          </a:xfrm>
        </p:spPr>
        <p:txBody>
          <a:bodyPr/>
          <a:lstStyle/>
          <a:p>
            <a:pPr eaLnBrk="1" hangingPunct="1"/>
            <a:r>
              <a:rPr lang="en-US" sz="2600" dirty="0" smtClean="0">
                <a:solidFill>
                  <a:srgbClr val="4D4D4D"/>
                </a:solidFill>
              </a:rPr>
              <a:t>SDMX IMPLEMENTATION STEPS</a:t>
            </a:r>
          </a:p>
        </p:txBody>
      </p:sp>
      <p:sp>
        <p:nvSpPr>
          <p:cNvPr id="5" name="Date Placeholder 4"/>
          <p:cNvSpPr>
            <a:spLocks noGrp="1"/>
          </p:cNvSpPr>
          <p:nvPr>
            <p:ph type="dt" sz="half" idx="11"/>
          </p:nvPr>
        </p:nvSpPr>
        <p:spPr/>
        <p:txBody>
          <a:bodyPr/>
          <a:lstStyle/>
          <a:p>
            <a:pPr>
              <a:defRPr/>
            </a:pPr>
            <a:r>
              <a:rPr lang="en-US"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smtClean="0"/>
              <a:t>SDMX Global Conference</a:t>
            </a:r>
            <a:endParaRPr lang="en-GB" dirty="0"/>
          </a:p>
        </p:txBody>
      </p:sp>
      <p:sp>
        <p:nvSpPr>
          <p:cNvPr id="7" name="Slide Number Placeholder 6"/>
          <p:cNvSpPr>
            <a:spLocks noGrp="1"/>
          </p:cNvSpPr>
          <p:nvPr>
            <p:ph type="sldNum" sz="quarter" idx="10"/>
          </p:nvPr>
        </p:nvSpPr>
        <p:spPr/>
        <p:txBody>
          <a:bodyPr/>
          <a:lstStyle/>
          <a:p>
            <a:pPr>
              <a:defRPr/>
            </a:pPr>
            <a:fld id="{6F97326C-9136-43BD-B7FC-10DBEE6C0A5D}" type="slidenum">
              <a:rPr lang="en-GB" smtClean="0"/>
              <a:pPr>
                <a:defRPr/>
              </a:pPr>
              <a:t>33</a:t>
            </a:fld>
            <a:endParaRPr lang="en-GB"/>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42731445"/>
              </p:ext>
            </p:extLst>
          </p:nvPr>
        </p:nvGraphicFramePr>
        <p:xfrm>
          <a:off x="457200" y="1629363"/>
          <a:ext cx="8229600" cy="40233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AU" b="0" dirty="0" smtClean="0">
                          <a:solidFill>
                            <a:schemeClr val="tx1"/>
                          </a:solidFill>
                        </a:rPr>
                        <a:t>1. Acquire basic understanding of key SDMX concepts / artefacts</a:t>
                      </a:r>
                      <a:endParaRPr lang="en-AU" b="0" dirty="0">
                        <a:solidFill>
                          <a:schemeClr val="tx1"/>
                        </a:solidFill>
                      </a:endParaRPr>
                    </a:p>
                  </a:txBody>
                  <a:tcPr>
                    <a:solidFill>
                      <a:schemeClr val="accent1"/>
                    </a:solidFill>
                  </a:tcPr>
                </a:tc>
                <a:tc>
                  <a:txBody>
                    <a:bodyPr/>
                    <a:lstStyle/>
                    <a:p>
                      <a:r>
                        <a:rPr lang="en-AU" b="0" dirty="0" smtClean="0">
                          <a:solidFill>
                            <a:schemeClr val="tx1"/>
                          </a:solidFill>
                        </a:rPr>
                        <a:t>Links to existing material / resources</a:t>
                      </a:r>
                      <a:endParaRPr lang="en-AU" b="0" dirty="0">
                        <a:solidFill>
                          <a:schemeClr val="tx1"/>
                        </a:solidFill>
                      </a:endParaRPr>
                    </a:p>
                  </a:txBody>
                  <a:tcPr>
                    <a:solidFill>
                      <a:schemeClr val="accent1"/>
                    </a:solidFill>
                  </a:tcPr>
                </a:tc>
              </a:tr>
              <a:tr h="370840">
                <a:tc>
                  <a:txBody>
                    <a:bodyPr/>
                    <a:lstStyle/>
                    <a:p>
                      <a:r>
                        <a:rPr lang="en-AU" b="0" dirty="0" smtClean="0">
                          <a:solidFill>
                            <a:schemeClr val="tx1"/>
                          </a:solidFill>
                        </a:rPr>
                        <a:t>2. Consider</a:t>
                      </a:r>
                      <a:r>
                        <a:rPr lang="en-AU" b="0" baseline="0" dirty="0" smtClean="0">
                          <a:solidFill>
                            <a:schemeClr val="tx1"/>
                          </a:solidFill>
                        </a:rPr>
                        <a:t> range of issues beforehand</a:t>
                      </a:r>
                      <a:endParaRPr lang="en-AU" b="0" dirty="0">
                        <a:solidFill>
                          <a:schemeClr val="tx1"/>
                        </a:solidFill>
                      </a:endParaRPr>
                    </a:p>
                  </a:txBody>
                  <a:tcPr/>
                </a:tc>
                <a:tc>
                  <a:txBody>
                    <a:bodyPr/>
                    <a:lstStyle/>
                    <a:p>
                      <a:r>
                        <a:rPr lang="en-AU" b="0" dirty="0" smtClean="0">
                          <a:solidFill>
                            <a:schemeClr val="tx1"/>
                          </a:solidFill>
                        </a:rPr>
                        <a:t>Cover: institutional; IT; statistical;</a:t>
                      </a:r>
                      <a:r>
                        <a:rPr lang="en-AU" b="0" baseline="0" dirty="0" smtClean="0">
                          <a:solidFill>
                            <a:schemeClr val="tx1"/>
                          </a:solidFill>
                        </a:rPr>
                        <a:t> skills / resource-related issues</a:t>
                      </a:r>
                      <a:endParaRPr lang="en-AU" b="0" dirty="0">
                        <a:solidFill>
                          <a:schemeClr val="tx1"/>
                        </a:solidFill>
                      </a:endParaRPr>
                    </a:p>
                  </a:txBody>
                  <a:tcPr/>
                </a:tc>
              </a:tr>
              <a:tr h="370840">
                <a:tc>
                  <a:txBody>
                    <a:bodyPr/>
                    <a:lstStyle/>
                    <a:p>
                      <a:r>
                        <a:rPr lang="en-AU" b="0" dirty="0" smtClean="0">
                          <a:solidFill>
                            <a:schemeClr val="tx1"/>
                          </a:solidFill>
                        </a:rPr>
                        <a:t>3. Identify skill development needs</a:t>
                      </a:r>
                      <a:endParaRPr lang="en-AU" b="0" dirty="0">
                        <a:solidFill>
                          <a:schemeClr val="tx1"/>
                        </a:solidFill>
                      </a:endParaRPr>
                    </a:p>
                  </a:txBody>
                  <a:tcPr>
                    <a:solidFill>
                      <a:schemeClr val="accent1"/>
                    </a:solidFill>
                  </a:tcPr>
                </a:tc>
                <a:tc>
                  <a:txBody>
                    <a:bodyPr/>
                    <a:lstStyle/>
                    <a:p>
                      <a:pPr marL="285750" indent="-285750">
                        <a:buFont typeface="Arial" panose="020B0604020202020204" pitchFamily="34" charset="0"/>
                        <a:buChar char="•"/>
                      </a:pPr>
                      <a:r>
                        <a:rPr lang="en-AU" b="0" dirty="0" smtClean="0">
                          <a:solidFill>
                            <a:schemeClr val="tx1"/>
                          </a:solidFill>
                        </a:rPr>
                        <a:t>Cover: SDMX information model;</a:t>
                      </a:r>
                      <a:r>
                        <a:rPr lang="en-AU" b="0" baseline="0" dirty="0" smtClean="0">
                          <a:solidFill>
                            <a:schemeClr val="tx1"/>
                          </a:solidFill>
                        </a:rPr>
                        <a:t> how to access / use tools;</a:t>
                      </a:r>
                    </a:p>
                    <a:p>
                      <a:pPr marL="285750" indent="-285750">
                        <a:buFont typeface="Arial" panose="020B0604020202020204" pitchFamily="34" charset="0"/>
                        <a:buChar char="•"/>
                      </a:pPr>
                      <a:r>
                        <a:rPr lang="en-AU" b="0" baseline="0" dirty="0" smtClean="0">
                          <a:solidFill>
                            <a:schemeClr val="tx1"/>
                          </a:solidFill>
                        </a:rPr>
                        <a:t>How to acquire required skills</a:t>
                      </a:r>
                      <a:endParaRPr lang="en-AU" b="0" dirty="0">
                        <a:solidFill>
                          <a:schemeClr val="tx1"/>
                        </a:solidFill>
                      </a:endParaRPr>
                    </a:p>
                  </a:txBody>
                  <a:tcPr>
                    <a:solidFill>
                      <a:schemeClr val="accent1"/>
                    </a:solidFill>
                  </a:tcPr>
                </a:tc>
              </a:tr>
              <a:tr h="370840">
                <a:tc>
                  <a:txBody>
                    <a:bodyPr/>
                    <a:lstStyle/>
                    <a:p>
                      <a:r>
                        <a:rPr lang="en-AU" b="0" dirty="0" smtClean="0">
                          <a:solidFill>
                            <a:schemeClr val="tx1"/>
                          </a:solidFill>
                        </a:rPr>
                        <a:t>4. Identify which SDMX implementation tools to use</a:t>
                      </a:r>
                      <a:endParaRPr lang="en-AU" b="0" dirty="0">
                        <a:solidFill>
                          <a:schemeClr val="tx1"/>
                        </a:solidFill>
                      </a:endParaRPr>
                    </a:p>
                  </a:txBody>
                  <a:tcPr/>
                </a:tc>
                <a:tc>
                  <a:txBody>
                    <a:bodyPr/>
                    <a:lstStyle/>
                    <a:p>
                      <a:pPr marL="285750" indent="-285750">
                        <a:buFont typeface="Arial" panose="020B0604020202020204" pitchFamily="34" charset="0"/>
                        <a:buChar char="•"/>
                      </a:pPr>
                      <a:r>
                        <a:rPr lang="en-AU" b="0" dirty="0" smtClean="0">
                          <a:solidFill>
                            <a:schemeClr val="tx1"/>
                          </a:solidFill>
                        </a:rPr>
                        <a:t>Not necessary to reinvent wheel</a:t>
                      </a:r>
                    </a:p>
                    <a:p>
                      <a:pPr marL="285750" indent="-285750">
                        <a:buFont typeface="Arial" panose="020B0604020202020204" pitchFamily="34" charset="0"/>
                        <a:buChar char="•"/>
                      </a:pPr>
                      <a:r>
                        <a:rPr lang="en-AU" b="0" dirty="0" smtClean="0">
                          <a:solidFill>
                            <a:schemeClr val="tx1"/>
                          </a:solidFill>
                        </a:rPr>
                        <a:t>Consider range of tools available</a:t>
                      </a:r>
                      <a:endParaRPr lang="en-AU" b="0" dirty="0">
                        <a:solidFill>
                          <a:schemeClr val="tx1"/>
                        </a:solidFill>
                      </a:endParaRPr>
                    </a:p>
                  </a:txBody>
                  <a:tcPr/>
                </a:tc>
              </a:tr>
              <a:tr h="370840">
                <a:tc>
                  <a:txBody>
                    <a:bodyPr/>
                    <a:lstStyle/>
                    <a:p>
                      <a:r>
                        <a:rPr lang="en-AU" b="0" dirty="0" smtClean="0">
                          <a:solidFill>
                            <a:schemeClr val="tx1"/>
                          </a:solidFill>
                        </a:rPr>
                        <a:t>5. Link into SDMX regional / global networks</a:t>
                      </a:r>
                      <a:endParaRPr lang="en-AU" b="0" dirty="0">
                        <a:solidFill>
                          <a:schemeClr val="tx1"/>
                        </a:solidFill>
                      </a:endParaRPr>
                    </a:p>
                  </a:txBody>
                  <a:tcPr>
                    <a:solidFill>
                      <a:schemeClr val="accent1"/>
                    </a:solidFill>
                  </a:tcPr>
                </a:tc>
                <a:tc>
                  <a:txBody>
                    <a:bodyPr/>
                    <a:lstStyle/>
                    <a:p>
                      <a:pPr marL="285750" indent="-285750">
                        <a:buFont typeface="Arial" panose="020B0604020202020204" pitchFamily="34" charset="0"/>
                        <a:buChar char="•"/>
                      </a:pPr>
                      <a:r>
                        <a:rPr lang="en-AU" b="0" dirty="0" smtClean="0">
                          <a:solidFill>
                            <a:schemeClr val="tx1"/>
                          </a:solidFill>
                        </a:rPr>
                        <a:t>SDMX.org</a:t>
                      </a:r>
                    </a:p>
                    <a:p>
                      <a:pPr marL="285750" indent="-285750">
                        <a:buFont typeface="Arial" panose="020B0604020202020204" pitchFamily="34" charset="0"/>
                        <a:buChar char="•"/>
                      </a:pPr>
                      <a:r>
                        <a:rPr lang="en-AU" b="0" dirty="0" smtClean="0">
                          <a:solidFill>
                            <a:schemeClr val="tx1"/>
                          </a:solidFill>
                        </a:rPr>
                        <a:t>With</a:t>
                      </a:r>
                      <a:r>
                        <a:rPr lang="en-AU" b="0" baseline="0" dirty="0" smtClean="0">
                          <a:solidFill>
                            <a:schemeClr val="tx1"/>
                          </a:solidFill>
                        </a:rPr>
                        <a:t> implementation countries</a:t>
                      </a:r>
                    </a:p>
                    <a:p>
                      <a:pPr marL="285750" indent="-285750">
                        <a:buFont typeface="Arial" panose="020B0604020202020204" pitchFamily="34" charset="0"/>
                        <a:buChar char="•"/>
                      </a:pPr>
                      <a:r>
                        <a:rPr lang="en-AU" b="0" baseline="0" dirty="0" smtClean="0">
                          <a:solidFill>
                            <a:schemeClr val="tx1"/>
                          </a:solidFill>
                        </a:rPr>
                        <a:t>Expert meetings / Global conferences</a:t>
                      </a:r>
                      <a:endParaRPr lang="en-AU" b="0" dirty="0">
                        <a:solidFill>
                          <a:schemeClr val="tx1"/>
                        </a:solidFill>
                      </a:endParaRPr>
                    </a:p>
                  </a:txBody>
                  <a:tcPr>
                    <a:solidFill>
                      <a:schemeClr val="accent1"/>
                    </a:solidFill>
                  </a:tcPr>
                </a:tc>
              </a:tr>
            </a:tbl>
          </a:graphicData>
        </a:graphic>
      </p:graphicFrame>
    </p:spTree>
    <p:extLst>
      <p:ext uri="{BB962C8B-B14F-4D97-AF65-F5344CB8AC3E}">
        <p14:creationId xmlns:p14="http://schemas.microsoft.com/office/powerpoint/2010/main" val="2106720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1413" y="192705"/>
            <a:ext cx="6732587" cy="633412"/>
          </a:xfrm>
        </p:spPr>
        <p:txBody>
          <a:bodyPr/>
          <a:lstStyle/>
          <a:p>
            <a:r>
              <a:rPr lang="en-US" sz="2800" dirty="0" smtClean="0"/>
              <a:t>ISSUES TO CONSIDER BEFOREHAND</a:t>
            </a:r>
            <a:endParaRPr lang="en-GB" sz="2800" dirty="0"/>
          </a:p>
        </p:txBody>
      </p:sp>
      <p:sp>
        <p:nvSpPr>
          <p:cNvPr id="3" name="Content Placeholder 2"/>
          <p:cNvSpPr>
            <a:spLocks noGrp="1"/>
          </p:cNvSpPr>
          <p:nvPr>
            <p:ph idx="1"/>
          </p:nvPr>
        </p:nvSpPr>
        <p:spPr/>
        <p:txBody>
          <a:bodyPr/>
          <a:lstStyle/>
          <a:p>
            <a:endParaRPr lang="en-AU" sz="2400" dirty="0" smtClean="0"/>
          </a:p>
          <a:p>
            <a:endParaRPr lang="en-US" dirty="0"/>
          </a:p>
        </p:txBody>
      </p:sp>
      <p:sp>
        <p:nvSpPr>
          <p:cNvPr id="9" name="Slide Number Placeholder 8"/>
          <p:cNvSpPr>
            <a:spLocks noGrp="1"/>
          </p:cNvSpPr>
          <p:nvPr>
            <p:ph type="sldNum" sz="quarter" idx="10"/>
          </p:nvPr>
        </p:nvSpPr>
        <p:spPr/>
        <p:txBody>
          <a:bodyPr/>
          <a:lstStyle/>
          <a:p>
            <a:fld id="{6F97326C-9136-43BD-B7FC-10DBEE6C0A5D}" type="slidenum">
              <a:rPr lang="en-GB" smtClean="0"/>
              <a:pPr/>
              <a:t>34</a:t>
            </a:fld>
            <a:endParaRPr lang="en-GB"/>
          </a:p>
        </p:txBody>
      </p:sp>
      <p:sp>
        <p:nvSpPr>
          <p:cNvPr id="7" name="Date Placeholder 6"/>
          <p:cNvSpPr>
            <a:spLocks noGrp="1"/>
          </p:cNvSpPr>
          <p:nvPr>
            <p:ph type="dt" sz="half" idx="11"/>
          </p:nvPr>
        </p:nvSpPr>
        <p:spPr/>
        <p:txBody>
          <a:bodyPr/>
          <a:lstStyle/>
          <a:p>
            <a:r>
              <a:rPr lang="en-US" smtClean="0"/>
              <a:t>28-30 September 2015</a:t>
            </a:r>
            <a:endParaRPr lang="en-GB" dirty="0"/>
          </a:p>
        </p:txBody>
      </p:sp>
      <p:sp>
        <p:nvSpPr>
          <p:cNvPr id="8" name="Footer Placeholder 7"/>
          <p:cNvSpPr>
            <a:spLocks noGrp="1"/>
          </p:cNvSpPr>
          <p:nvPr>
            <p:ph type="ftr" sz="quarter" idx="12"/>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lstStyle/>
          <a:p>
            <a:r>
              <a:rPr lang="en-GB" smtClean="0"/>
              <a:t>SDMX Global Conference</a:t>
            </a:r>
            <a:endParaRPr lang="en-GB" dirty="0"/>
          </a:p>
        </p:txBody>
      </p:sp>
      <p:sp>
        <p:nvSpPr>
          <p:cNvPr id="6" name="Rectangle 5"/>
          <p:cNvSpPr/>
          <p:nvPr/>
        </p:nvSpPr>
        <p:spPr>
          <a:xfrm>
            <a:off x="233363" y="5532095"/>
            <a:ext cx="8453437" cy="369332"/>
          </a:xfrm>
          <a:prstGeom prst="rect">
            <a:avLst/>
          </a:prstGeom>
        </p:spPr>
        <p:txBody>
          <a:bodyPr wrap="square">
            <a:spAutoFit/>
          </a:bodyPr>
          <a:lstStyle/>
          <a:p>
            <a:r>
              <a:rPr lang="en-AU" b="1" dirty="0">
                <a:solidFill>
                  <a:srgbClr val="C00000"/>
                </a:solidFill>
              </a:rPr>
              <a:t>Answers to these issues </a:t>
            </a:r>
            <a:r>
              <a:rPr lang="en-AU" b="1" dirty="0" smtClean="0">
                <a:solidFill>
                  <a:srgbClr val="C00000"/>
                </a:solidFill>
              </a:rPr>
              <a:t>could </a:t>
            </a:r>
            <a:r>
              <a:rPr lang="en-AU" b="1" dirty="0">
                <a:solidFill>
                  <a:srgbClr val="C00000"/>
                </a:solidFill>
              </a:rPr>
              <a:t>form modalities of an SDMX pilot project  </a:t>
            </a:r>
          </a:p>
        </p:txBody>
      </p:sp>
      <p:graphicFrame>
        <p:nvGraphicFramePr>
          <p:cNvPr id="4" name="Table 3"/>
          <p:cNvGraphicFramePr>
            <a:graphicFrameLocks noGrp="1"/>
          </p:cNvGraphicFramePr>
          <p:nvPr>
            <p:extLst>
              <p:ext uri="{D42A27DB-BD31-4B8C-83A1-F6EECF244321}">
                <p14:modId xmlns:p14="http://schemas.microsoft.com/office/powerpoint/2010/main" val="2661396928"/>
              </p:ext>
            </p:extLst>
          </p:nvPr>
        </p:nvGraphicFramePr>
        <p:xfrm>
          <a:off x="580604" y="1196752"/>
          <a:ext cx="8075239" cy="4206240"/>
        </p:xfrm>
        <a:graphic>
          <a:graphicData uri="http://schemas.openxmlformats.org/drawingml/2006/table">
            <a:tbl>
              <a:tblPr firstRow="1" bandRow="1">
                <a:tableStyleId>{5C22544A-7EE6-4342-B048-85BDC9FD1C3A}</a:tableStyleId>
              </a:tblPr>
              <a:tblGrid>
                <a:gridCol w="2839268"/>
                <a:gridCol w="5235971"/>
              </a:tblGrid>
              <a:tr h="989898">
                <a:tc>
                  <a:txBody>
                    <a:bodyPr/>
                    <a:lstStyle/>
                    <a:p>
                      <a:r>
                        <a:rPr lang="en-AU" b="0" dirty="0" smtClean="0">
                          <a:solidFill>
                            <a:schemeClr val="tx1"/>
                          </a:solidFill>
                        </a:rPr>
                        <a:t>1. Institutional issues /</a:t>
                      </a:r>
                      <a:r>
                        <a:rPr lang="en-AU" b="0" baseline="0" dirty="0" smtClean="0">
                          <a:solidFill>
                            <a:schemeClr val="tx1"/>
                          </a:solidFill>
                        </a:rPr>
                        <a:t> objectives</a:t>
                      </a:r>
                      <a:endParaRPr lang="en-AU" b="0" dirty="0">
                        <a:solidFill>
                          <a:schemeClr val="tx1"/>
                        </a:solidFill>
                      </a:endParaRPr>
                    </a:p>
                  </a:txBody>
                  <a:tcPr>
                    <a:solidFill>
                      <a:schemeClr val="accent1"/>
                    </a:solidFill>
                  </a:tcPr>
                </a:tc>
                <a:tc>
                  <a:txBody>
                    <a:bodyPr/>
                    <a:lstStyle/>
                    <a:p>
                      <a:pPr marL="285750" indent="-285750">
                        <a:buFont typeface="Arial" panose="020B0604020202020204" pitchFamily="34" charset="0"/>
                        <a:buChar char="•"/>
                      </a:pPr>
                      <a:r>
                        <a:rPr lang="en-AU" b="0" dirty="0" smtClean="0">
                          <a:solidFill>
                            <a:schemeClr val="tx1"/>
                          </a:solidFill>
                        </a:rPr>
                        <a:t>Objectives</a:t>
                      </a:r>
                    </a:p>
                    <a:p>
                      <a:pPr marL="285750" indent="-285750">
                        <a:buFont typeface="Arial" panose="020B0604020202020204" pitchFamily="34" charset="0"/>
                        <a:buChar char="•"/>
                      </a:pPr>
                      <a:r>
                        <a:rPr lang="en-AU" b="0" dirty="0" smtClean="0">
                          <a:solidFill>
                            <a:schemeClr val="tx1"/>
                          </a:solidFill>
                        </a:rPr>
                        <a:t>Drivers within organisation</a:t>
                      </a:r>
                    </a:p>
                    <a:p>
                      <a:pPr marL="285750" indent="-285750">
                        <a:buFont typeface="Arial" panose="020B0604020202020204" pitchFamily="34" charset="0"/>
                        <a:buChar char="•"/>
                      </a:pPr>
                      <a:r>
                        <a:rPr lang="en-AU" b="0" dirty="0" smtClean="0">
                          <a:solidFill>
                            <a:schemeClr val="tx1"/>
                          </a:solidFill>
                        </a:rPr>
                        <a:t>Coordination issues</a:t>
                      </a:r>
                    </a:p>
                    <a:p>
                      <a:pPr marL="285750" indent="-285750">
                        <a:buFont typeface="Arial" panose="020B0604020202020204" pitchFamily="34" charset="0"/>
                        <a:buChar char="•"/>
                      </a:pPr>
                      <a:r>
                        <a:rPr lang="en-AU" b="0" dirty="0" smtClean="0">
                          <a:solidFill>
                            <a:schemeClr val="tx1"/>
                          </a:solidFill>
                        </a:rPr>
                        <a:t>Which statistical domains</a:t>
                      </a:r>
                      <a:endParaRPr lang="en-AU" b="0" dirty="0">
                        <a:solidFill>
                          <a:schemeClr val="tx1"/>
                        </a:solidFill>
                      </a:endParaRPr>
                    </a:p>
                  </a:txBody>
                  <a:tcPr>
                    <a:solidFill>
                      <a:schemeClr val="accent1"/>
                    </a:solidFill>
                  </a:tcPr>
                </a:tc>
              </a:tr>
              <a:tr h="370840">
                <a:tc>
                  <a:txBody>
                    <a:bodyPr/>
                    <a:lstStyle/>
                    <a:p>
                      <a:r>
                        <a:rPr lang="en-AU" b="0" dirty="0" smtClean="0">
                          <a:solidFill>
                            <a:schemeClr val="tx1"/>
                          </a:solidFill>
                        </a:rPr>
                        <a:t>2. IT-related issues</a:t>
                      </a:r>
                      <a:endParaRPr lang="en-AU" b="0" dirty="0">
                        <a:solidFill>
                          <a:schemeClr val="tx1"/>
                        </a:solidFill>
                      </a:endParaRPr>
                    </a:p>
                  </a:txBody>
                  <a:tcPr>
                    <a:solidFill>
                      <a:schemeClr val="bg1"/>
                    </a:solidFill>
                  </a:tcPr>
                </a:tc>
                <a:tc>
                  <a:txBody>
                    <a:bodyPr/>
                    <a:lstStyle/>
                    <a:p>
                      <a:pPr marL="285750" indent="-285750">
                        <a:buFont typeface="Arial" panose="020B0604020202020204" pitchFamily="34" charset="0"/>
                        <a:buChar char="•"/>
                      </a:pPr>
                      <a:r>
                        <a:rPr lang="en-AU" b="0" dirty="0" smtClean="0">
                          <a:solidFill>
                            <a:schemeClr val="tx1"/>
                          </a:solidFill>
                        </a:rPr>
                        <a:t>Where</a:t>
                      </a:r>
                      <a:r>
                        <a:rPr lang="en-AU" b="0" baseline="0" dirty="0" smtClean="0">
                          <a:solidFill>
                            <a:schemeClr val="tx1"/>
                          </a:solidFill>
                        </a:rPr>
                        <a:t> are data stored</a:t>
                      </a:r>
                    </a:p>
                    <a:p>
                      <a:pPr marL="285750" indent="-285750">
                        <a:buFont typeface="Arial" panose="020B0604020202020204" pitchFamily="34" charset="0"/>
                        <a:buChar char="•"/>
                      </a:pPr>
                      <a:r>
                        <a:rPr lang="en-AU" b="0" baseline="0" dirty="0" smtClean="0">
                          <a:solidFill>
                            <a:schemeClr val="tx1"/>
                          </a:solidFill>
                        </a:rPr>
                        <a:t>Current database environment</a:t>
                      </a:r>
                    </a:p>
                    <a:p>
                      <a:pPr marL="285750" indent="-285750">
                        <a:buFont typeface="Arial" panose="020B0604020202020204" pitchFamily="34" charset="0"/>
                        <a:buChar char="•"/>
                      </a:pPr>
                      <a:r>
                        <a:rPr lang="en-AU" b="0" baseline="0" dirty="0" smtClean="0">
                          <a:solidFill>
                            <a:schemeClr val="tx1"/>
                          </a:solidFill>
                        </a:rPr>
                        <a:t>Structural metadata</a:t>
                      </a:r>
                    </a:p>
                    <a:p>
                      <a:pPr marL="285750" indent="-285750">
                        <a:buFont typeface="Arial" panose="020B0604020202020204" pitchFamily="34" charset="0"/>
                        <a:buChar char="•"/>
                      </a:pPr>
                      <a:r>
                        <a:rPr lang="en-AU" b="0" baseline="0" dirty="0" smtClean="0">
                          <a:solidFill>
                            <a:schemeClr val="tx1"/>
                          </a:solidFill>
                        </a:rPr>
                        <a:t>Which implementation software</a:t>
                      </a:r>
                      <a:endParaRPr lang="en-AU" b="0" dirty="0">
                        <a:solidFill>
                          <a:schemeClr val="tx1"/>
                        </a:solidFill>
                      </a:endParaRPr>
                    </a:p>
                  </a:txBody>
                  <a:tcPr>
                    <a:solidFill>
                      <a:schemeClr val="bg1"/>
                    </a:solidFill>
                  </a:tcPr>
                </a:tc>
              </a:tr>
              <a:tr h="370840">
                <a:tc>
                  <a:txBody>
                    <a:bodyPr/>
                    <a:lstStyle/>
                    <a:p>
                      <a:r>
                        <a:rPr lang="en-AU" b="0" dirty="0" smtClean="0">
                          <a:solidFill>
                            <a:schemeClr val="tx1"/>
                          </a:solidFill>
                        </a:rPr>
                        <a:t>3. Statistical issues</a:t>
                      </a:r>
                      <a:endParaRPr lang="en-AU" b="0" dirty="0">
                        <a:solidFill>
                          <a:schemeClr val="tx1"/>
                        </a:solidFill>
                      </a:endParaRPr>
                    </a:p>
                  </a:txBody>
                  <a:tcPr>
                    <a:solidFill>
                      <a:schemeClr val="accent1"/>
                    </a:solidFill>
                  </a:tcPr>
                </a:tc>
                <a:tc>
                  <a:txBody>
                    <a:bodyPr/>
                    <a:lstStyle/>
                    <a:p>
                      <a:pPr marL="285750" indent="-285750">
                        <a:buFont typeface="Arial" panose="020B0604020202020204" pitchFamily="34" charset="0"/>
                        <a:buChar char="•"/>
                      </a:pPr>
                      <a:r>
                        <a:rPr lang="en-AU" b="0" dirty="0" smtClean="0">
                          <a:solidFill>
                            <a:schemeClr val="tx1"/>
                          </a:solidFill>
                        </a:rPr>
                        <a:t>Conformity to international standards</a:t>
                      </a:r>
                    </a:p>
                    <a:p>
                      <a:pPr marL="285750" indent="-285750">
                        <a:buFont typeface="Arial" panose="020B0604020202020204" pitchFamily="34" charset="0"/>
                        <a:buChar char="•"/>
                      </a:pPr>
                      <a:r>
                        <a:rPr lang="en-AU" b="0" dirty="0" smtClean="0">
                          <a:solidFill>
                            <a:schemeClr val="tx1"/>
                          </a:solidFill>
                        </a:rPr>
                        <a:t>Existence</a:t>
                      </a:r>
                      <a:r>
                        <a:rPr lang="en-AU" b="0" baseline="0" dirty="0" smtClean="0">
                          <a:solidFill>
                            <a:schemeClr val="tx1"/>
                          </a:solidFill>
                        </a:rPr>
                        <a:t> of reference metadata</a:t>
                      </a:r>
                      <a:endParaRPr lang="en-AU" b="0" dirty="0">
                        <a:solidFill>
                          <a:schemeClr val="tx1"/>
                        </a:solidFill>
                      </a:endParaRPr>
                    </a:p>
                  </a:txBody>
                  <a:tcPr>
                    <a:solidFill>
                      <a:schemeClr val="accent1"/>
                    </a:solidFill>
                  </a:tcPr>
                </a:tc>
              </a:tr>
              <a:tr h="370840">
                <a:tc>
                  <a:txBody>
                    <a:bodyPr/>
                    <a:lstStyle/>
                    <a:p>
                      <a:r>
                        <a:rPr lang="en-AU" b="0" dirty="0" smtClean="0">
                          <a:solidFill>
                            <a:schemeClr val="tx1"/>
                          </a:solidFill>
                        </a:rPr>
                        <a:t>4. Resource-related issues</a:t>
                      </a:r>
                      <a:endParaRPr lang="en-AU" b="0" dirty="0">
                        <a:solidFill>
                          <a:schemeClr val="tx1"/>
                        </a:solidFill>
                      </a:endParaRPr>
                    </a:p>
                  </a:txBody>
                  <a:tcPr>
                    <a:solidFill>
                      <a:schemeClr val="bg1"/>
                    </a:solidFill>
                  </a:tcPr>
                </a:tc>
                <a:tc>
                  <a:txBody>
                    <a:bodyPr/>
                    <a:lstStyle/>
                    <a:p>
                      <a:pPr marL="285750" indent="-285750">
                        <a:buFont typeface="Arial" panose="020B0604020202020204" pitchFamily="34" charset="0"/>
                        <a:buChar char="•"/>
                      </a:pPr>
                      <a:r>
                        <a:rPr lang="en-AU" b="0" dirty="0" smtClean="0">
                          <a:solidFill>
                            <a:schemeClr val="tx1"/>
                          </a:solidFill>
                        </a:rPr>
                        <a:t>Resources</a:t>
                      </a:r>
                      <a:r>
                        <a:rPr lang="en-AU" b="0" baseline="0" dirty="0" smtClean="0">
                          <a:solidFill>
                            <a:schemeClr val="tx1"/>
                          </a:solidFill>
                        </a:rPr>
                        <a:t> adequate</a:t>
                      </a:r>
                    </a:p>
                    <a:p>
                      <a:pPr marL="285750" indent="-285750">
                        <a:buFont typeface="Arial" panose="020B0604020202020204" pitchFamily="34" charset="0"/>
                        <a:buChar char="•"/>
                      </a:pPr>
                      <a:r>
                        <a:rPr lang="en-AU" b="0" baseline="0" dirty="0" smtClean="0">
                          <a:solidFill>
                            <a:schemeClr val="tx1"/>
                          </a:solidFill>
                        </a:rPr>
                        <a:t>Have necessary skills</a:t>
                      </a:r>
                    </a:p>
                    <a:p>
                      <a:pPr marL="285750" indent="-285750">
                        <a:buFont typeface="Arial" panose="020B0604020202020204" pitchFamily="34" charset="0"/>
                        <a:buChar char="•"/>
                      </a:pPr>
                      <a:r>
                        <a:rPr lang="en-AU" b="0" baseline="0" dirty="0" smtClean="0">
                          <a:solidFill>
                            <a:schemeClr val="tx1"/>
                          </a:solidFill>
                        </a:rPr>
                        <a:t>How to acquire skills</a:t>
                      </a:r>
                    </a:p>
                    <a:p>
                      <a:endParaRPr lang="en-AU" b="0" dirty="0">
                        <a:solidFill>
                          <a:schemeClr val="tx1"/>
                        </a:solidFill>
                      </a:endParaRPr>
                    </a:p>
                  </a:txBody>
                  <a:tcPr>
                    <a:solidFill>
                      <a:schemeClr val="bg1"/>
                    </a:solidFill>
                  </a:tcPr>
                </a:tc>
              </a:tr>
            </a:tbl>
          </a:graphicData>
        </a:graphic>
      </p:graphicFrame>
    </p:spTree>
    <p:extLst>
      <p:ext uri="{BB962C8B-B14F-4D97-AF65-F5344CB8AC3E}">
        <p14:creationId xmlns:p14="http://schemas.microsoft.com/office/powerpoint/2010/main" val="544500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solidFill>
                  <a:srgbClr val="4D4D4D"/>
                </a:solidFill>
              </a:rPr>
              <a:t>Outline</a:t>
            </a:r>
            <a:endParaRPr lang="en-GB" sz="2800" dirty="0">
              <a:solidFill>
                <a:srgbClr val="4D4D4D"/>
              </a:solidFill>
            </a:endParaRPr>
          </a:p>
        </p:txBody>
      </p:sp>
      <p:sp>
        <p:nvSpPr>
          <p:cNvPr id="3" name="Content Placeholder 2"/>
          <p:cNvSpPr>
            <a:spLocks noGrp="1"/>
          </p:cNvSpPr>
          <p:nvPr>
            <p:ph idx="1"/>
          </p:nvPr>
        </p:nvSpPr>
        <p:spPr/>
        <p:txBody>
          <a:bodyPr/>
          <a:lstStyle/>
          <a:p>
            <a:pPr marL="0" indent="0">
              <a:spcBef>
                <a:spcPts val="0"/>
              </a:spcBef>
              <a:spcAft>
                <a:spcPts val="1200"/>
              </a:spcAft>
              <a:buNone/>
            </a:pPr>
            <a:endParaRPr lang="en-US" b="0" dirty="0" smtClean="0"/>
          </a:p>
          <a:p>
            <a:pPr marL="514350" indent="-514350">
              <a:spcBef>
                <a:spcPts val="0"/>
              </a:spcBef>
              <a:spcAft>
                <a:spcPts val="1200"/>
              </a:spcAft>
              <a:buFont typeface="+mj-lt"/>
              <a:buAutoNum type="arabicPeriod"/>
            </a:pPr>
            <a:r>
              <a:rPr lang="en-US" dirty="0">
                <a:solidFill>
                  <a:schemeClr val="bg1">
                    <a:lumMod val="75000"/>
                  </a:schemeClr>
                </a:solidFill>
              </a:rPr>
              <a:t>Why? : The business case</a:t>
            </a:r>
          </a:p>
          <a:p>
            <a:pPr marL="514350" indent="-514350">
              <a:spcBef>
                <a:spcPts val="0"/>
              </a:spcBef>
              <a:spcAft>
                <a:spcPts val="1200"/>
              </a:spcAft>
              <a:buFont typeface="+mj-lt"/>
              <a:buAutoNum type="arabicPeriod"/>
            </a:pPr>
            <a:r>
              <a:rPr lang="en-US" b="0" dirty="0" smtClean="0">
                <a:solidFill>
                  <a:schemeClr val="bg1">
                    <a:lumMod val="75000"/>
                  </a:schemeClr>
                </a:solidFill>
              </a:rPr>
              <a:t>What? : A few basics</a:t>
            </a:r>
          </a:p>
          <a:p>
            <a:pPr marL="514350" indent="-514350">
              <a:spcBef>
                <a:spcPts val="0"/>
              </a:spcBef>
              <a:spcAft>
                <a:spcPts val="1200"/>
              </a:spcAft>
              <a:buFont typeface="+mj-lt"/>
              <a:buAutoNum type="arabicPeriod"/>
            </a:pPr>
            <a:r>
              <a:rPr lang="en-US" dirty="0" smtClean="0">
                <a:solidFill>
                  <a:schemeClr val="bg1">
                    <a:lumMod val="75000"/>
                  </a:schemeClr>
                </a:solidFill>
              </a:rPr>
              <a:t>How? : Starting up</a:t>
            </a:r>
          </a:p>
          <a:p>
            <a:pPr marL="514350" indent="-514350">
              <a:spcBef>
                <a:spcPts val="0"/>
              </a:spcBef>
              <a:spcAft>
                <a:spcPts val="1200"/>
              </a:spcAft>
              <a:buFont typeface="+mj-lt"/>
              <a:buAutoNum type="arabicPeriod"/>
            </a:pPr>
            <a:r>
              <a:rPr lang="en-US" dirty="0">
                <a:solidFill>
                  <a:srgbClr val="C00000"/>
                </a:solidFill>
              </a:rPr>
              <a:t>Conclusions</a:t>
            </a:r>
          </a:p>
          <a:p>
            <a:pPr marL="514350" indent="-514350">
              <a:spcBef>
                <a:spcPts val="0"/>
              </a:spcBef>
              <a:spcAft>
                <a:spcPts val="1200"/>
              </a:spcAft>
              <a:buFont typeface="+mj-lt"/>
              <a:buAutoNum type="arabicPeriod"/>
            </a:pPr>
            <a:r>
              <a:rPr lang="en-US" b="0" dirty="0" smtClean="0">
                <a:solidFill>
                  <a:schemeClr val="bg1">
                    <a:lumMod val="75000"/>
                  </a:schemeClr>
                </a:solidFill>
              </a:rPr>
              <a:t>Q&amp;A</a:t>
            </a:r>
          </a:p>
        </p:txBody>
      </p:sp>
      <p:sp>
        <p:nvSpPr>
          <p:cNvPr id="9" name="Slide Number Placeholder 8"/>
          <p:cNvSpPr>
            <a:spLocks noGrp="1"/>
          </p:cNvSpPr>
          <p:nvPr>
            <p:ph type="sldNum" sz="quarter" idx="10"/>
          </p:nvPr>
        </p:nvSpPr>
        <p:spPr/>
        <p:txBody>
          <a:bodyPr/>
          <a:lstStyle/>
          <a:p>
            <a:pPr>
              <a:defRPr/>
            </a:pPr>
            <a:fld id="{6F97326C-9136-43BD-B7FC-10DBEE6C0A5D}" type="slidenum">
              <a:rPr lang="en-GB" smtClean="0"/>
              <a:pPr>
                <a:defRPr/>
              </a:pPr>
              <a:t>35</a:t>
            </a:fld>
            <a:endParaRPr lang="en-GB"/>
          </a:p>
        </p:txBody>
      </p:sp>
      <p:sp>
        <p:nvSpPr>
          <p:cNvPr id="7" name="Date Placeholder 6"/>
          <p:cNvSpPr>
            <a:spLocks noGrp="1"/>
          </p:cNvSpPr>
          <p:nvPr>
            <p:ph type="dt" sz="half" idx="11"/>
          </p:nvPr>
        </p:nvSpPr>
        <p:spPr/>
        <p:txBody>
          <a:bodyPr/>
          <a:lstStyle/>
          <a:p>
            <a:pPr>
              <a:defRPr/>
            </a:pPr>
            <a:r>
              <a:rPr lang="en-US" smtClean="0"/>
              <a:t>28-30 September 2015</a:t>
            </a:r>
            <a:endParaRPr lang="en-GB" dirty="0"/>
          </a:p>
        </p:txBody>
      </p:sp>
      <p:sp>
        <p:nvSpPr>
          <p:cNvPr id="8" name="Footer Placeholder 7"/>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3656880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solidFill>
                  <a:srgbClr val="C00000"/>
                </a:solidFill>
              </a:rPr>
              <a:t>Why?</a:t>
            </a:r>
            <a:r>
              <a:rPr lang="en-US" dirty="0"/>
              <a:t> : The business </a:t>
            </a:r>
            <a:r>
              <a:rPr lang="en-US" dirty="0" smtClean="0"/>
              <a:t>case</a:t>
            </a:r>
            <a:endParaRPr lang="en-GB" dirty="0"/>
          </a:p>
        </p:txBody>
      </p:sp>
      <p:sp>
        <p:nvSpPr>
          <p:cNvPr id="9" name="Content Placeholder 8"/>
          <p:cNvSpPr>
            <a:spLocks noGrp="1"/>
          </p:cNvSpPr>
          <p:nvPr>
            <p:ph idx="1"/>
          </p:nvPr>
        </p:nvSpPr>
        <p:spPr>
          <a:xfrm>
            <a:off x="395288" y="1268413"/>
            <a:ext cx="8425184" cy="4536851"/>
          </a:xfrm>
        </p:spPr>
        <p:txBody>
          <a:bodyPr>
            <a:normAutofit lnSpcReduction="10000"/>
          </a:bodyPr>
          <a:lstStyle/>
          <a:p>
            <a:pPr indent="-540000">
              <a:buFont typeface="Wingdings" panose="05000000000000000000" pitchFamily="2" charset="2"/>
              <a:buChar char="Ø"/>
            </a:pPr>
            <a:r>
              <a:rPr lang="en-GB" dirty="0" smtClean="0"/>
              <a:t>I wanted to…</a:t>
            </a:r>
          </a:p>
          <a:p>
            <a:pPr indent="-540000">
              <a:buFont typeface="Wingdings" panose="05000000000000000000" pitchFamily="2" charset="2"/>
              <a:buChar char="q"/>
            </a:pPr>
            <a:endParaRPr lang="en-GB" dirty="0" smtClean="0"/>
          </a:p>
          <a:p>
            <a:pPr indent="-540000">
              <a:buFont typeface="Wingdings" panose="05000000000000000000" pitchFamily="2" charset="2"/>
              <a:buChar char="q"/>
            </a:pPr>
            <a:r>
              <a:rPr lang="en-GB" dirty="0"/>
              <a:t>… structure my statistical </a:t>
            </a:r>
            <a:r>
              <a:rPr lang="en-GB" dirty="0" smtClean="0"/>
              <a:t>datasets</a:t>
            </a:r>
          </a:p>
          <a:p>
            <a:pPr indent="-540000">
              <a:buFont typeface="Wingdings" panose="05000000000000000000" pitchFamily="2" charset="2"/>
              <a:buChar char="q"/>
            </a:pPr>
            <a:endParaRPr lang="en-GB" dirty="0"/>
          </a:p>
          <a:p>
            <a:pPr indent="-540000">
              <a:buFont typeface="Wingdings" panose="05000000000000000000" pitchFamily="2" charset="2"/>
              <a:buChar char="q"/>
            </a:pPr>
            <a:r>
              <a:rPr lang="en-GB" dirty="0" smtClean="0"/>
              <a:t>… exchange data with other organisations</a:t>
            </a:r>
          </a:p>
          <a:p>
            <a:pPr indent="-540000">
              <a:buFont typeface="Wingdings" panose="05000000000000000000" pitchFamily="2" charset="2"/>
              <a:buChar char="q"/>
            </a:pPr>
            <a:endParaRPr lang="en-GB" dirty="0" smtClean="0"/>
          </a:p>
          <a:p>
            <a:pPr indent="-540000">
              <a:buFont typeface="Wingdings" panose="05000000000000000000" pitchFamily="2" charset="2"/>
              <a:buChar char="q"/>
            </a:pPr>
            <a:r>
              <a:rPr lang="en-GB" dirty="0" smtClean="0"/>
              <a:t>… expose my data to the public using standards</a:t>
            </a:r>
          </a:p>
          <a:p>
            <a:pPr indent="-540000">
              <a:buFont typeface="Wingdings" panose="05000000000000000000" pitchFamily="2" charset="2"/>
              <a:buChar char="q"/>
            </a:pPr>
            <a:endParaRPr lang="en-GB" dirty="0"/>
          </a:p>
          <a:p>
            <a:pPr indent="-540000">
              <a:buFont typeface="Wingdings" panose="05000000000000000000" pitchFamily="2" charset="2"/>
              <a:buChar char="q"/>
            </a:pPr>
            <a:r>
              <a:rPr lang="en-GB" dirty="0" smtClean="0"/>
              <a:t>… validate that data is correct</a:t>
            </a:r>
          </a:p>
        </p:txBody>
      </p:sp>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36</a:t>
            </a:fld>
            <a:endParaRPr lang="en-GB"/>
          </a:p>
        </p:txBody>
      </p:sp>
      <p:sp>
        <p:nvSpPr>
          <p:cNvPr id="3" name="Date Placeholder 2"/>
          <p:cNvSpPr>
            <a:spLocks noGrp="1"/>
          </p:cNvSpPr>
          <p:nvPr>
            <p:ph type="dt" sz="half" idx="11"/>
          </p:nvPr>
        </p:nvSpPr>
        <p:spPr>
          <a:prstGeom prst="rect">
            <a:avLst/>
          </a:prstGeom>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grpSp>
        <p:nvGrpSpPr>
          <p:cNvPr id="7" name="Group 6"/>
          <p:cNvGrpSpPr/>
          <p:nvPr/>
        </p:nvGrpSpPr>
        <p:grpSpPr>
          <a:xfrm>
            <a:off x="4896035" y="908720"/>
            <a:ext cx="3780421" cy="1117421"/>
            <a:chOff x="4499992" y="2282255"/>
            <a:chExt cx="3924437" cy="1288831"/>
          </a:xfrm>
        </p:grpSpPr>
        <p:grpSp>
          <p:nvGrpSpPr>
            <p:cNvPr id="10" name="Group 9"/>
            <p:cNvGrpSpPr/>
            <p:nvPr/>
          </p:nvGrpSpPr>
          <p:grpSpPr>
            <a:xfrm>
              <a:off x="4499992" y="2282255"/>
              <a:ext cx="3924437" cy="1288831"/>
              <a:chOff x="107504" y="2282255"/>
              <a:chExt cx="3924437" cy="1288831"/>
            </a:xfrm>
          </p:grpSpPr>
          <p:sp>
            <p:nvSpPr>
              <p:cNvPr id="15" name="Cube 14"/>
              <p:cNvSpPr/>
              <p:nvPr/>
            </p:nvSpPr>
            <p:spPr>
              <a:xfrm>
                <a:off x="107504" y="2388371"/>
                <a:ext cx="3924437" cy="1182715"/>
              </a:xfrm>
              <a:prstGeom prst="cub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16" name="TextBox 15"/>
              <p:cNvSpPr txBox="1"/>
              <p:nvPr/>
            </p:nvSpPr>
            <p:spPr>
              <a:xfrm rot="565831">
                <a:off x="192876" y="2282255"/>
                <a:ext cx="3619551" cy="461665"/>
              </a:xfrm>
              <a:prstGeom prst="rect">
                <a:avLst/>
              </a:prstGeom>
              <a:noFill/>
            </p:spPr>
            <p:txBody>
              <a:bodyPr wrap="square" rtlCol="0">
                <a:spAutoFit/>
                <a:scene3d>
                  <a:camera prst="isometricOffAxis1Top"/>
                  <a:lightRig rig="threePt" dir="t"/>
                </a:scene3d>
              </a:bodyPr>
              <a:lstStyle/>
              <a:p>
                <a:r>
                  <a:rPr lang="en-GB" sz="2400" dirty="0" smtClean="0"/>
                  <a:t>GDP of the EU in 2014</a:t>
                </a:r>
                <a:endParaRPr lang="en-GB" sz="2400" dirty="0"/>
              </a:p>
            </p:txBody>
          </p:sp>
        </p:grpSp>
        <p:grpSp>
          <p:nvGrpSpPr>
            <p:cNvPr id="11" name="Group 10"/>
            <p:cNvGrpSpPr/>
            <p:nvPr/>
          </p:nvGrpSpPr>
          <p:grpSpPr>
            <a:xfrm>
              <a:off x="4680344" y="2708920"/>
              <a:ext cx="3331212" cy="777381"/>
              <a:chOff x="2176892" y="2989012"/>
              <a:chExt cx="3331212" cy="777381"/>
            </a:xfrm>
          </p:grpSpPr>
          <p:sp>
            <p:nvSpPr>
              <p:cNvPr id="12" name="TextBox 11"/>
              <p:cNvSpPr txBox="1"/>
              <p:nvPr/>
            </p:nvSpPr>
            <p:spPr>
              <a:xfrm>
                <a:off x="2555776" y="2996952"/>
                <a:ext cx="2214068"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13’944</a:t>
                </a:r>
                <a:endParaRPr lang="en-GB" sz="4400" dirty="0">
                  <a:latin typeface="Courier New" panose="02070309020205020404" pitchFamily="49" charset="0"/>
                  <a:cs typeface="Courier New" panose="02070309020205020404" pitchFamily="49" charset="0"/>
                </a:endParaRPr>
              </a:p>
            </p:txBody>
          </p:sp>
          <p:sp>
            <p:nvSpPr>
              <p:cNvPr id="13" name="TextBox 12"/>
              <p:cNvSpPr txBox="1"/>
              <p:nvPr/>
            </p:nvSpPr>
            <p:spPr>
              <a:xfrm>
                <a:off x="2176892" y="2996951"/>
                <a:ext cx="522900"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a:t>
                </a:r>
                <a:endParaRPr lang="en-GB" sz="4400" dirty="0">
                  <a:latin typeface="Courier New" panose="02070309020205020404" pitchFamily="49" charset="0"/>
                  <a:cs typeface="Courier New" panose="02070309020205020404" pitchFamily="49" charset="0"/>
                </a:endParaRPr>
              </a:p>
            </p:txBody>
          </p:sp>
          <p:sp>
            <p:nvSpPr>
              <p:cNvPr id="14" name="TextBox 13"/>
              <p:cNvSpPr txBox="1"/>
              <p:nvPr/>
            </p:nvSpPr>
            <p:spPr>
              <a:xfrm>
                <a:off x="4646971" y="2989012"/>
                <a:ext cx="861133" cy="769441"/>
              </a:xfrm>
              <a:prstGeom prst="rect">
                <a:avLst/>
              </a:prstGeom>
              <a:noFill/>
            </p:spPr>
            <p:txBody>
              <a:bodyPr wrap="none" rtlCol="0">
                <a:spAutoFit/>
              </a:bodyPr>
              <a:lstStyle/>
              <a:p>
                <a:r>
                  <a:rPr lang="en-GB" sz="4400" dirty="0" err="1" smtClean="0">
                    <a:latin typeface="Courier New" panose="02070309020205020404" pitchFamily="49" charset="0"/>
                    <a:cs typeface="Courier New" panose="02070309020205020404" pitchFamily="49" charset="0"/>
                  </a:rPr>
                  <a:t>bn</a:t>
                </a:r>
                <a:endParaRPr lang="en-GB" sz="4400" dirty="0">
                  <a:latin typeface="Courier New" panose="02070309020205020404" pitchFamily="49" charset="0"/>
                  <a:cs typeface="Courier New" panose="02070309020205020404" pitchFamily="49" charset="0"/>
                </a:endParaRPr>
              </a:p>
            </p:txBody>
          </p:sp>
        </p:grpSp>
      </p:grpSp>
    </p:spTree>
    <p:extLst>
      <p:ext uri="{BB962C8B-B14F-4D97-AF65-F5344CB8AC3E}">
        <p14:creationId xmlns:p14="http://schemas.microsoft.com/office/powerpoint/2010/main" val="368082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solidFill>
                  <a:srgbClr val="C00000"/>
                </a:solidFill>
              </a:rPr>
              <a:t>Why?</a:t>
            </a:r>
            <a:r>
              <a:rPr lang="en-US" dirty="0"/>
              <a:t> : The business </a:t>
            </a:r>
            <a:r>
              <a:rPr lang="en-US" dirty="0" smtClean="0"/>
              <a:t>case</a:t>
            </a:r>
            <a:endParaRPr lang="en-GB" dirty="0"/>
          </a:p>
        </p:txBody>
      </p:sp>
      <p:sp>
        <p:nvSpPr>
          <p:cNvPr id="9" name="Content Placeholder 8"/>
          <p:cNvSpPr>
            <a:spLocks noGrp="1"/>
          </p:cNvSpPr>
          <p:nvPr>
            <p:ph idx="1"/>
          </p:nvPr>
        </p:nvSpPr>
        <p:spPr>
          <a:xfrm>
            <a:off x="395288" y="1268413"/>
            <a:ext cx="8425184" cy="4536851"/>
          </a:xfrm>
        </p:spPr>
        <p:txBody>
          <a:bodyPr>
            <a:normAutofit lnSpcReduction="10000"/>
          </a:bodyPr>
          <a:lstStyle/>
          <a:p>
            <a:pPr indent="-540000">
              <a:buFont typeface="Wingdings" panose="05000000000000000000" pitchFamily="2" charset="2"/>
              <a:buChar char="Ø"/>
            </a:pPr>
            <a:r>
              <a:rPr lang="en-GB" dirty="0" smtClean="0"/>
              <a:t>I succeeded to…</a:t>
            </a:r>
          </a:p>
          <a:p>
            <a:pPr indent="-540000">
              <a:buFont typeface="Wingdings" panose="05000000000000000000" pitchFamily="2" charset="2"/>
              <a:buChar char="q"/>
            </a:pPr>
            <a:endParaRPr lang="en-GB" dirty="0" smtClean="0"/>
          </a:p>
          <a:p>
            <a:pPr indent="-540000">
              <a:buFont typeface="Wingdings" panose="05000000000000000000" pitchFamily="2" charset="2"/>
              <a:buChar char="ü"/>
            </a:pPr>
            <a:r>
              <a:rPr lang="en-GB" dirty="0"/>
              <a:t>… structure my statistical </a:t>
            </a:r>
            <a:r>
              <a:rPr lang="en-GB" dirty="0" smtClean="0"/>
              <a:t>datasets</a:t>
            </a:r>
          </a:p>
          <a:p>
            <a:pPr marL="0" indent="0" algn="r">
              <a:buNone/>
            </a:pPr>
            <a:r>
              <a:rPr lang="en-GB" dirty="0" smtClean="0">
                <a:solidFill>
                  <a:srgbClr val="0033CC"/>
                </a:solidFill>
                <a:latin typeface="Arial Black" panose="020B0A04020102020204" pitchFamily="34" charset="0"/>
              </a:rPr>
              <a:t>using SDMX Data Structure Definitions</a:t>
            </a:r>
            <a:endParaRPr lang="en-GB" dirty="0">
              <a:solidFill>
                <a:srgbClr val="0033CC"/>
              </a:solidFill>
              <a:latin typeface="Arial Black" panose="020B0A04020102020204" pitchFamily="34" charset="0"/>
            </a:endParaRPr>
          </a:p>
          <a:p>
            <a:pPr indent="-540000">
              <a:buFont typeface="Wingdings" panose="05000000000000000000" pitchFamily="2" charset="2"/>
              <a:buChar char="q"/>
            </a:pPr>
            <a:r>
              <a:rPr lang="en-GB" dirty="0" smtClean="0"/>
              <a:t>… exchange data with other organisations</a:t>
            </a:r>
          </a:p>
          <a:p>
            <a:pPr indent="-540000">
              <a:buFont typeface="Wingdings" panose="05000000000000000000" pitchFamily="2" charset="2"/>
              <a:buChar char="q"/>
            </a:pPr>
            <a:endParaRPr lang="en-GB" dirty="0" smtClean="0"/>
          </a:p>
          <a:p>
            <a:pPr indent="-540000">
              <a:buFont typeface="Wingdings" panose="05000000000000000000" pitchFamily="2" charset="2"/>
              <a:buChar char="q"/>
            </a:pPr>
            <a:r>
              <a:rPr lang="en-GB" dirty="0" smtClean="0"/>
              <a:t>… expose my data to the public using standards</a:t>
            </a:r>
          </a:p>
          <a:p>
            <a:pPr indent="-540000">
              <a:buFont typeface="Wingdings" panose="05000000000000000000" pitchFamily="2" charset="2"/>
              <a:buChar char="q"/>
            </a:pPr>
            <a:endParaRPr lang="en-GB" dirty="0"/>
          </a:p>
          <a:p>
            <a:pPr indent="-540000">
              <a:buFont typeface="Wingdings" panose="05000000000000000000" pitchFamily="2" charset="2"/>
              <a:buChar char="q"/>
            </a:pPr>
            <a:r>
              <a:rPr lang="en-GB" dirty="0" smtClean="0"/>
              <a:t>… validate that data is correct</a:t>
            </a:r>
          </a:p>
        </p:txBody>
      </p:sp>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37</a:t>
            </a:fld>
            <a:endParaRPr lang="en-GB"/>
          </a:p>
        </p:txBody>
      </p:sp>
      <p:sp>
        <p:nvSpPr>
          <p:cNvPr id="3" name="Date Placeholder 2"/>
          <p:cNvSpPr>
            <a:spLocks noGrp="1"/>
          </p:cNvSpPr>
          <p:nvPr>
            <p:ph type="dt" sz="half" idx="11"/>
          </p:nvPr>
        </p:nvSpPr>
        <p:spPr>
          <a:prstGeom prst="rect">
            <a:avLst/>
          </a:prstGeom>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17175322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solidFill>
                  <a:srgbClr val="C00000"/>
                </a:solidFill>
              </a:rPr>
              <a:t>Why?</a:t>
            </a:r>
            <a:r>
              <a:rPr lang="en-US" dirty="0"/>
              <a:t> : The business </a:t>
            </a:r>
            <a:r>
              <a:rPr lang="en-US" dirty="0" smtClean="0"/>
              <a:t>case</a:t>
            </a:r>
            <a:endParaRPr lang="en-GB" dirty="0"/>
          </a:p>
        </p:txBody>
      </p:sp>
      <p:sp>
        <p:nvSpPr>
          <p:cNvPr id="9" name="Content Placeholder 8"/>
          <p:cNvSpPr>
            <a:spLocks noGrp="1"/>
          </p:cNvSpPr>
          <p:nvPr>
            <p:ph idx="1"/>
          </p:nvPr>
        </p:nvSpPr>
        <p:spPr>
          <a:xfrm>
            <a:off x="395288" y="1268413"/>
            <a:ext cx="8425184" cy="4536851"/>
          </a:xfrm>
        </p:spPr>
        <p:txBody>
          <a:bodyPr>
            <a:normAutofit lnSpcReduction="10000"/>
          </a:bodyPr>
          <a:lstStyle/>
          <a:p>
            <a:pPr indent="-540000">
              <a:buFont typeface="Wingdings" panose="05000000000000000000" pitchFamily="2" charset="2"/>
              <a:buChar char="Ø"/>
            </a:pPr>
            <a:r>
              <a:rPr lang="en-GB" dirty="0" smtClean="0"/>
              <a:t>I succeeded to…</a:t>
            </a:r>
          </a:p>
          <a:p>
            <a:pPr indent="-540000">
              <a:buFont typeface="Wingdings" panose="05000000000000000000" pitchFamily="2" charset="2"/>
              <a:buChar char="q"/>
            </a:pPr>
            <a:endParaRPr lang="en-GB" dirty="0" smtClean="0"/>
          </a:p>
          <a:p>
            <a:pPr indent="-540000">
              <a:buFont typeface="Wingdings" panose="05000000000000000000" pitchFamily="2" charset="2"/>
              <a:buChar char="ü"/>
            </a:pPr>
            <a:r>
              <a:rPr lang="en-GB" dirty="0"/>
              <a:t>… structure my statistical </a:t>
            </a:r>
            <a:r>
              <a:rPr lang="en-GB" dirty="0" smtClean="0"/>
              <a:t>datasets</a:t>
            </a:r>
          </a:p>
          <a:p>
            <a:pPr marL="0" indent="0" algn="r">
              <a:buNone/>
            </a:pPr>
            <a:r>
              <a:rPr lang="en-GB" dirty="0" smtClean="0">
                <a:solidFill>
                  <a:srgbClr val="0033CC"/>
                </a:solidFill>
                <a:latin typeface="Arial Black" panose="020B0A04020102020204" pitchFamily="34" charset="0"/>
              </a:rPr>
              <a:t>using SDMX Data Structure Definitions</a:t>
            </a:r>
            <a:endParaRPr lang="en-GB" dirty="0">
              <a:solidFill>
                <a:srgbClr val="0033CC"/>
              </a:solidFill>
              <a:latin typeface="Arial Black" panose="020B0A04020102020204" pitchFamily="34" charset="0"/>
            </a:endParaRPr>
          </a:p>
          <a:p>
            <a:pPr indent="-540000">
              <a:buFont typeface="Wingdings" panose="05000000000000000000" pitchFamily="2" charset="2"/>
              <a:buChar char="ü"/>
            </a:pPr>
            <a:r>
              <a:rPr lang="en-GB" dirty="0" smtClean="0"/>
              <a:t>… exchange data with other organisations</a:t>
            </a:r>
          </a:p>
          <a:p>
            <a:pPr marL="0" indent="0" algn="r">
              <a:buNone/>
            </a:pPr>
            <a:r>
              <a:rPr lang="en-GB" dirty="0">
                <a:solidFill>
                  <a:srgbClr val="0033CC"/>
                </a:solidFill>
                <a:latin typeface="Arial Black" panose="020B0A04020102020204" pitchFamily="34" charset="0"/>
              </a:rPr>
              <a:t>using </a:t>
            </a:r>
            <a:r>
              <a:rPr lang="en-GB" dirty="0" smtClean="0">
                <a:solidFill>
                  <a:srgbClr val="0033CC"/>
                </a:solidFill>
                <a:latin typeface="Arial Black" panose="020B0A04020102020204" pitchFamily="34" charset="0"/>
              </a:rPr>
              <a:t>Push, Pull or Hub infrastructure</a:t>
            </a:r>
            <a:endParaRPr lang="en-GB" dirty="0" smtClean="0"/>
          </a:p>
          <a:p>
            <a:pPr indent="-540000">
              <a:buFont typeface="Wingdings" panose="05000000000000000000" pitchFamily="2" charset="2"/>
              <a:buChar char="q"/>
            </a:pPr>
            <a:r>
              <a:rPr lang="en-GB" dirty="0" smtClean="0"/>
              <a:t>… expose my data to the public using standards</a:t>
            </a:r>
          </a:p>
          <a:p>
            <a:pPr indent="-540000">
              <a:buFont typeface="Wingdings" panose="05000000000000000000" pitchFamily="2" charset="2"/>
              <a:buChar char="q"/>
            </a:pPr>
            <a:endParaRPr lang="en-GB" dirty="0" smtClean="0"/>
          </a:p>
          <a:p>
            <a:pPr indent="-540000">
              <a:buFont typeface="Wingdings" panose="05000000000000000000" pitchFamily="2" charset="2"/>
              <a:buChar char="q"/>
            </a:pPr>
            <a:r>
              <a:rPr lang="en-GB" dirty="0" smtClean="0"/>
              <a:t>… validate that data is correct</a:t>
            </a:r>
          </a:p>
        </p:txBody>
      </p:sp>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38</a:t>
            </a:fld>
            <a:endParaRPr lang="en-GB"/>
          </a:p>
        </p:txBody>
      </p:sp>
      <p:sp>
        <p:nvSpPr>
          <p:cNvPr id="3" name="Date Placeholder 2"/>
          <p:cNvSpPr>
            <a:spLocks noGrp="1"/>
          </p:cNvSpPr>
          <p:nvPr>
            <p:ph type="dt" sz="half" idx="11"/>
          </p:nvPr>
        </p:nvSpPr>
        <p:spPr>
          <a:prstGeom prst="rect">
            <a:avLst/>
          </a:prstGeom>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461345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solidFill>
                  <a:srgbClr val="C00000"/>
                </a:solidFill>
              </a:rPr>
              <a:t>Why?</a:t>
            </a:r>
            <a:r>
              <a:rPr lang="en-US" dirty="0"/>
              <a:t> : The business </a:t>
            </a:r>
            <a:r>
              <a:rPr lang="en-US" dirty="0" smtClean="0"/>
              <a:t>case</a:t>
            </a:r>
            <a:endParaRPr lang="en-GB" dirty="0"/>
          </a:p>
        </p:txBody>
      </p:sp>
      <p:sp>
        <p:nvSpPr>
          <p:cNvPr id="9" name="Content Placeholder 8"/>
          <p:cNvSpPr>
            <a:spLocks noGrp="1"/>
          </p:cNvSpPr>
          <p:nvPr>
            <p:ph idx="1"/>
          </p:nvPr>
        </p:nvSpPr>
        <p:spPr>
          <a:xfrm>
            <a:off x="395288" y="1268413"/>
            <a:ext cx="8425184" cy="4536851"/>
          </a:xfrm>
        </p:spPr>
        <p:txBody>
          <a:bodyPr>
            <a:normAutofit lnSpcReduction="10000"/>
          </a:bodyPr>
          <a:lstStyle/>
          <a:p>
            <a:pPr indent="-540000">
              <a:buFont typeface="Wingdings" panose="05000000000000000000" pitchFamily="2" charset="2"/>
              <a:buChar char="Ø"/>
            </a:pPr>
            <a:r>
              <a:rPr lang="en-GB" dirty="0" smtClean="0"/>
              <a:t>I succeeded to…</a:t>
            </a:r>
          </a:p>
          <a:p>
            <a:pPr indent="-540000">
              <a:buFont typeface="Wingdings" panose="05000000000000000000" pitchFamily="2" charset="2"/>
              <a:buChar char="q"/>
            </a:pPr>
            <a:endParaRPr lang="en-GB" dirty="0" smtClean="0"/>
          </a:p>
          <a:p>
            <a:pPr indent="-540000">
              <a:buFont typeface="Wingdings" panose="05000000000000000000" pitchFamily="2" charset="2"/>
              <a:buChar char="ü"/>
            </a:pPr>
            <a:r>
              <a:rPr lang="en-GB" dirty="0"/>
              <a:t>… structure my statistical </a:t>
            </a:r>
            <a:r>
              <a:rPr lang="en-GB" dirty="0" smtClean="0"/>
              <a:t>datasets</a:t>
            </a:r>
          </a:p>
          <a:p>
            <a:pPr marL="0" indent="0" algn="r">
              <a:buNone/>
            </a:pPr>
            <a:r>
              <a:rPr lang="en-GB" dirty="0" smtClean="0">
                <a:solidFill>
                  <a:srgbClr val="0033CC"/>
                </a:solidFill>
                <a:latin typeface="Arial Black" panose="020B0A04020102020204" pitchFamily="34" charset="0"/>
              </a:rPr>
              <a:t>using SDMX Data Structure Definitions</a:t>
            </a:r>
            <a:endParaRPr lang="en-GB" dirty="0">
              <a:solidFill>
                <a:srgbClr val="0033CC"/>
              </a:solidFill>
              <a:latin typeface="Arial Black" panose="020B0A04020102020204" pitchFamily="34" charset="0"/>
            </a:endParaRPr>
          </a:p>
          <a:p>
            <a:pPr indent="-540000">
              <a:buFont typeface="Wingdings" panose="05000000000000000000" pitchFamily="2" charset="2"/>
              <a:buChar char="ü"/>
            </a:pPr>
            <a:r>
              <a:rPr lang="en-GB" dirty="0" smtClean="0"/>
              <a:t>… exchange data with other organisations</a:t>
            </a:r>
          </a:p>
          <a:p>
            <a:pPr marL="0" indent="0" algn="r">
              <a:buNone/>
            </a:pPr>
            <a:r>
              <a:rPr lang="en-GB" dirty="0">
                <a:solidFill>
                  <a:srgbClr val="0033CC"/>
                </a:solidFill>
                <a:latin typeface="Arial Black" panose="020B0A04020102020204" pitchFamily="34" charset="0"/>
              </a:rPr>
              <a:t>using Push, Pull or Hub infrastructure</a:t>
            </a:r>
            <a:endParaRPr lang="en-GB" dirty="0" smtClean="0"/>
          </a:p>
          <a:p>
            <a:pPr indent="-540000">
              <a:buFont typeface="Wingdings" panose="05000000000000000000" pitchFamily="2" charset="2"/>
              <a:buChar char="ü"/>
            </a:pPr>
            <a:r>
              <a:rPr lang="en-GB" dirty="0" smtClean="0"/>
              <a:t>… expose my data to the public using standards</a:t>
            </a:r>
          </a:p>
          <a:p>
            <a:pPr marL="0" indent="0" algn="r">
              <a:buNone/>
            </a:pPr>
            <a:r>
              <a:rPr lang="en-GB" dirty="0" smtClean="0">
                <a:solidFill>
                  <a:srgbClr val="0033CC"/>
                </a:solidFill>
                <a:latin typeface="Arial Black" panose="020B0A04020102020204" pitchFamily="34" charset="0"/>
              </a:rPr>
              <a:t>with SDMX Web Services</a:t>
            </a:r>
            <a:endParaRPr lang="en-GB" dirty="0"/>
          </a:p>
          <a:p>
            <a:pPr indent="-540000">
              <a:buFont typeface="Wingdings" panose="05000000000000000000" pitchFamily="2" charset="2"/>
              <a:buChar char="q"/>
            </a:pPr>
            <a:r>
              <a:rPr lang="en-GB" dirty="0" smtClean="0"/>
              <a:t>… validate that data is correct</a:t>
            </a:r>
          </a:p>
        </p:txBody>
      </p:sp>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39</a:t>
            </a:fld>
            <a:endParaRPr lang="en-GB"/>
          </a:p>
        </p:txBody>
      </p:sp>
      <p:sp>
        <p:nvSpPr>
          <p:cNvPr id="3" name="Date Placeholder 2"/>
          <p:cNvSpPr>
            <a:spLocks noGrp="1"/>
          </p:cNvSpPr>
          <p:nvPr>
            <p:ph type="dt" sz="half" idx="11"/>
          </p:nvPr>
        </p:nvSpPr>
        <p:spPr>
          <a:prstGeom prst="rect">
            <a:avLst/>
          </a:prstGeom>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2838488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solidFill>
                  <a:srgbClr val="4D4D4D"/>
                </a:solidFill>
              </a:rPr>
              <a:t>Outline</a:t>
            </a:r>
            <a:endParaRPr lang="en-GB" sz="2800" dirty="0">
              <a:solidFill>
                <a:srgbClr val="4D4D4D"/>
              </a:solidFill>
            </a:endParaRPr>
          </a:p>
        </p:txBody>
      </p:sp>
      <p:sp>
        <p:nvSpPr>
          <p:cNvPr id="3" name="Content Placeholder 2"/>
          <p:cNvSpPr>
            <a:spLocks noGrp="1"/>
          </p:cNvSpPr>
          <p:nvPr>
            <p:ph idx="1"/>
          </p:nvPr>
        </p:nvSpPr>
        <p:spPr/>
        <p:txBody>
          <a:bodyPr/>
          <a:lstStyle/>
          <a:p>
            <a:pPr marL="0" indent="0">
              <a:spcBef>
                <a:spcPts val="0"/>
              </a:spcBef>
              <a:spcAft>
                <a:spcPts val="1200"/>
              </a:spcAft>
              <a:buNone/>
            </a:pPr>
            <a:endParaRPr lang="en-US" b="0" dirty="0" smtClean="0"/>
          </a:p>
          <a:p>
            <a:pPr marL="514350" indent="-514350">
              <a:spcBef>
                <a:spcPts val="0"/>
              </a:spcBef>
              <a:spcAft>
                <a:spcPts val="1200"/>
              </a:spcAft>
              <a:buFont typeface="+mj-lt"/>
              <a:buAutoNum type="arabicPeriod"/>
            </a:pPr>
            <a:r>
              <a:rPr lang="en-US" dirty="0" smtClean="0">
                <a:solidFill>
                  <a:srgbClr val="C00000"/>
                </a:solidFill>
              </a:rPr>
              <a:t>Why?</a:t>
            </a:r>
            <a:r>
              <a:rPr lang="en-US" dirty="0" smtClean="0"/>
              <a:t> : The business case</a:t>
            </a:r>
          </a:p>
          <a:p>
            <a:pPr marL="514350" indent="-514350">
              <a:spcBef>
                <a:spcPts val="0"/>
              </a:spcBef>
              <a:spcAft>
                <a:spcPts val="1200"/>
              </a:spcAft>
              <a:buFont typeface="+mj-lt"/>
              <a:buAutoNum type="arabicPeriod"/>
            </a:pPr>
            <a:r>
              <a:rPr lang="en-US" b="0" dirty="0" smtClean="0">
                <a:solidFill>
                  <a:schemeClr val="bg1">
                    <a:lumMod val="75000"/>
                  </a:schemeClr>
                </a:solidFill>
              </a:rPr>
              <a:t>What? : A few basics</a:t>
            </a:r>
          </a:p>
          <a:p>
            <a:pPr marL="514350" indent="-514350">
              <a:spcBef>
                <a:spcPts val="0"/>
              </a:spcBef>
              <a:spcAft>
                <a:spcPts val="1200"/>
              </a:spcAft>
              <a:buFont typeface="+mj-lt"/>
              <a:buAutoNum type="arabicPeriod"/>
            </a:pPr>
            <a:r>
              <a:rPr lang="en-US" dirty="0" smtClean="0">
                <a:solidFill>
                  <a:schemeClr val="bg1">
                    <a:lumMod val="75000"/>
                  </a:schemeClr>
                </a:solidFill>
              </a:rPr>
              <a:t>How? : Starting up</a:t>
            </a:r>
          </a:p>
          <a:p>
            <a:pPr marL="514350" indent="-514350">
              <a:spcBef>
                <a:spcPts val="0"/>
              </a:spcBef>
              <a:spcAft>
                <a:spcPts val="1200"/>
              </a:spcAft>
              <a:buFont typeface="+mj-lt"/>
              <a:buAutoNum type="arabicPeriod"/>
            </a:pPr>
            <a:r>
              <a:rPr lang="en-US" dirty="0" smtClean="0">
                <a:solidFill>
                  <a:schemeClr val="bg1">
                    <a:lumMod val="75000"/>
                  </a:schemeClr>
                </a:solidFill>
              </a:rPr>
              <a:t>Conclusions</a:t>
            </a:r>
          </a:p>
          <a:p>
            <a:pPr marL="514350" indent="-514350">
              <a:spcBef>
                <a:spcPts val="0"/>
              </a:spcBef>
              <a:spcAft>
                <a:spcPts val="1200"/>
              </a:spcAft>
              <a:buFont typeface="+mj-lt"/>
              <a:buAutoNum type="arabicPeriod"/>
            </a:pPr>
            <a:r>
              <a:rPr lang="en-US" b="0" dirty="0" smtClean="0">
                <a:solidFill>
                  <a:schemeClr val="bg1">
                    <a:lumMod val="75000"/>
                  </a:schemeClr>
                </a:solidFill>
              </a:rPr>
              <a:t>Q&amp;A</a:t>
            </a:r>
          </a:p>
        </p:txBody>
      </p:sp>
      <p:sp>
        <p:nvSpPr>
          <p:cNvPr id="9" name="Slide Number Placeholder 8"/>
          <p:cNvSpPr>
            <a:spLocks noGrp="1"/>
          </p:cNvSpPr>
          <p:nvPr>
            <p:ph type="sldNum" sz="quarter" idx="10"/>
          </p:nvPr>
        </p:nvSpPr>
        <p:spPr/>
        <p:txBody>
          <a:bodyPr/>
          <a:lstStyle/>
          <a:p>
            <a:pPr>
              <a:defRPr/>
            </a:pPr>
            <a:fld id="{6F97326C-9136-43BD-B7FC-10DBEE6C0A5D}" type="slidenum">
              <a:rPr lang="en-GB" smtClean="0"/>
              <a:pPr>
                <a:defRPr/>
              </a:pPr>
              <a:t>4</a:t>
            </a:fld>
            <a:endParaRPr lang="en-GB"/>
          </a:p>
        </p:txBody>
      </p:sp>
      <p:sp>
        <p:nvSpPr>
          <p:cNvPr id="7" name="Date Placeholder 6"/>
          <p:cNvSpPr>
            <a:spLocks noGrp="1"/>
          </p:cNvSpPr>
          <p:nvPr>
            <p:ph type="dt" sz="half" idx="11"/>
          </p:nvPr>
        </p:nvSpPr>
        <p:spPr/>
        <p:txBody>
          <a:bodyPr/>
          <a:lstStyle/>
          <a:p>
            <a:pPr>
              <a:defRPr/>
            </a:pPr>
            <a:r>
              <a:rPr lang="en-US" smtClean="0"/>
              <a:t>28-30 September 2015</a:t>
            </a:r>
            <a:endParaRPr lang="en-GB" dirty="0"/>
          </a:p>
        </p:txBody>
      </p:sp>
      <p:sp>
        <p:nvSpPr>
          <p:cNvPr id="8" name="Footer Placeholder 7"/>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2573270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solidFill>
                  <a:srgbClr val="C00000"/>
                </a:solidFill>
              </a:rPr>
              <a:t>Why?</a:t>
            </a:r>
            <a:r>
              <a:rPr lang="en-US" dirty="0"/>
              <a:t> : The business </a:t>
            </a:r>
            <a:r>
              <a:rPr lang="en-US" dirty="0" smtClean="0"/>
              <a:t>case</a:t>
            </a:r>
            <a:endParaRPr lang="en-GB" dirty="0"/>
          </a:p>
        </p:txBody>
      </p:sp>
      <p:sp>
        <p:nvSpPr>
          <p:cNvPr id="9" name="Content Placeholder 8"/>
          <p:cNvSpPr>
            <a:spLocks noGrp="1"/>
          </p:cNvSpPr>
          <p:nvPr>
            <p:ph idx="1"/>
          </p:nvPr>
        </p:nvSpPr>
        <p:spPr>
          <a:xfrm>
            <a:off x="395288" y="1268413"/>
            <a:ext cx="8425184" cy="4824883"/>
          </a:xfrm>
        </p:spPr>
        <p:txBody>
          <a:bodyPr>
            <a:normAutofit lnSpcReduction="10000"/>
          </a:bodyPr>
          <a:lstStyle/>
          <a:p>
            <a:pPr indent="-540000">
              <a:buFont typeface="Wingdings" panose="05000000000000000000" pitchFamily="2" charset="2"/>
              <a:buChar char="Ø"/>
            </a:pPr>
            <a:r>
              <a:rPr lang="en-GB" dirty="0" smtClean="0"/>
              <a:t>I succeeded to…</a:t>
            </a:r>
          </a:p>
          <a:p>
            <a:pPr indent="-540000">
              <a:buFont typeface="Wingdings" panose="05000000000000000000" pitchFamily="2" charset="2"/>
              <a:buChar char="q"/>
            </a:pPr>
            <a:endParaRPr lang="en-GB" dirty="0" smtClean="0"/>
          </a:p>
          <a:p>
            <a:pPr indent="-540000">
              <a:buFont typeface="Wingdings" panose="05000000000000000000" pitchFamily="2" charset="2"/>
              <a:buChar char="ü"/>
            </a:pPr>
            <a:r>
              <a:rPr lang="en-GB" dirty="0"/>
              <a:t>… structure my statistical </a:t>
            </a:r>
            <a:r>
              <a:rPr lang="en-GB" dirty="0" smtClean="0"/>
              <a:t>datasets</a:t>
            </a:r>
          </a:p>
          <a:p>
            <a:pPr marL="0" indent="0" algn="r">
              <a:buNone/>
            </a:pPr>
            <a:r>
              <a:rPr lang="en-GB" dirty="0" smtClean="0">
                <a:solidFill>
                  <a:srgbClr val="0033CC"/>
                </a:solidFill>
                <a:latin typeface="Arial Black" panose="020B0A04020102020204" pitchFamily="34" charset="0"/>
              </a:rPr>
              <a:t>using SDMX Data Structure Definitions</a:t>
            </a:r>
            <a:endParaRPr lang="en-GB" dirty="0">
              <a:solidFill>
                <a:srgbClr val="0033CC"/>
              </a:solidFill>
              <a:latin typeface="Arial Black" panose="020B0A04020102020204" pitchFamily="34" charset="0"/>
            </a:endParaRPr>
          </a:p>
          <a:p>
            <a:pPr indent="-540000">
              <a:buFont typeface="Wingdings" panose="05000000000000000000" pitchFamily="2" charset="2"/>
              <a:buChar char="ü"/>
            </a:pPr>
            <a:r>
              <a:rPr lang="en-GB" dirty="0" smtClean="0"/>
              <a:t>… exchange data with other organisations</a:t>
            </a:r>
          </a:p>
          <a:p>
            <a:pPr marL="0" indent="0" algn="r">
              <a:buNone/>
            </a:pPr>
            <a:r>
              <a:rPr lang="en-GB" dirty="0">
                <a:solidFill>
                  <a:srgbClr val="0033CC"/>
                </a:solidFill>
                <a:latin typeface="Arial Black" panose="020B0A04020102020204" pitchFamily="34" charset="0"/>
              </a:rPr>
              <a:t>using Push, Pull or Hub infrastructure</a:t>
            </a:r>
            <a:endParaRPr lang="en-GB" dirty="0" smtClean="0"/>
          </a:p>
          <a:p>
            <a:pPr indent="-540000">
              <a:buFont typeface="Wingdings" panose="05000000000000000000" pitchFamily="2" charset="2"/>
              <a:buChar char="ü"/>
            </a:pPr>
            <a:r>
              <a:rPr lang="en-GB" dirty="0" smtClean="0"/>
              <a:t>… expose my data to the public using standards</a:t>
            </a:r>
            <a:endParaRPr lang="en-GB" dirty="0"/>
          </a:p>
          <a:p>
            <a:pPr marL="0" indent="0" algn="r">
              <a:buNone/>
            </a:pPr>
            <a:r>
              <a:rPr lang="en-GB" dirty="0">
                <a:solidFill>
                  <a:srgbClr val="0033CC"/>
                </a:solidFill>
                <a:latin typeface="Arial Black" panose="020B0A04020102020204" pitchFamily="34" charset="0"/>
              </a:rPr>
              <a:t>with SDMX Web Services</a:t>
            </a:r>
            <a:endParaRPr lang="en-GB" dirty="0"/>
          </a:p>
          <a:p>
            <a:pPr indent="-540000">
              <a:buFont typeface="Wingdings" panose="05000000000000000000" pitchFamily="2" charset="2"/>
              <a:buChar char="ü"/>
            </a:pPr>
            <a:r>
              <a:rPr lang="en-GB" dirty="0" smtClean="0"/>
              <a:t>… validate that data is correct</a:t>
            </a:r>
            <a:endParaRPr lang="en-GB" dirty="0"/>
          </a:p>
          <a:p>
            <a:pPr marL="0" indent="0" algn="r">
              <a:buNone/>
            </a:pPr>
            <a:r>
              <a:rPr lang="en-GB" dirty="0">
                <a:solidFill>
                  <a:srgbClr val="0033CC"/>
                </a:solidFill>
                <a:latin typeface="Arial Black" panose="020B0A04020102020204" pitchFamily="34" charset="0"/>
              </a:rPr>
              <a:t>using SDMX </a:t>
            </a:r>
            <a:r>
              <a:rPr lang="en-GB" dirty="0" smtClean="0">
                <a:solidFill>
                  <a:srgbClr val="0033CC"/>
                </a:solidFill>
                <a:latin typeface="Arial Black" panose="020B0A04020102020204" pitchFamily="34" charset="0"/>
              </a:rPr>
              <a:t>schemas and VTL</a:t>
            </a:r>
            <a:endParaRPr lang="en-GB" dirty="0"/>
          </a:p>
          <a:p>
            <a:pPr indent="-540000">
              <a:buFont typeface="Wingdings" panose="05000000000000000000" pitchFamily="2" charset="2"/>
              <a:buChar char="q"/>
            </a:pPr>
            <a:endParaRPr lang="en-GB" dirty="0" smtClean="0"/>
          </a:p>
        </p:txBody>
      </p:sp>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40</a:t>
            </a:fld>
            <a:endParaRPr lang="en-GB"/>
          </a:p>
        </p:txBody>
      </p:sp>
      <p:sp>
        <p:nvSpPr>
          <p:cNvPr id="3" name="Date Placeholder 2"/>
          <p:cNvSpPr>
            <a:spLocks noGrp="1"/>
          </p:cNvSpPr>
          <p:nvPr>
            <p:ph type="dt" sz="half" idx="11"/>
          </p:nvPr>
        </p:nvSpPr>
        <p:spPr>
          <a:prstGeom prst="rect">
            <a:avLst/>
          </a:prstGeom>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19498572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2"/>
          <p:cNvSpPr/>
          <p:nvPr/>
        </p:nvSpPr>
        <p:spPr>
          <a:xfrm>
            <a:off x="1430462" y="1634433"/>
            <a:ext cx="7390009" cy="3359088"/>
          </a:xfrm>
          <a:prstGeom prst="cloud">
            <a:avLst/>
          </a:prstGeom>
          <a:solidFill>
            <a:srgbClr val="FFFF00"/>
          </a:solidFill>
          <a:ln>
            <a:solidFill>
              <a:srgbClr val="C00000"/>
            </a:solidFill>
          </a:ln>
        </p:spPr>
        <p:style>
          <a:lnRef idx="1">
            <a:schemeClr val="accent1"/>
          </a:lnRef>
          <a:fillRef idx="3">
            <a:schemeClr val="accent1"/>
          </a:fillRef>
          <a:effectRef idx="2">
            <a:schemeClr val="accent1"/>
          </a:effectRef>
          <a:fontRef idx="minor">
            <a:schemeClr val="lt1"/>
          </a:fontRef>
        </p:style>
        <p:txBody>
          <a:bodyPr bIns="612000" rtlCol="0" anchor="ctr"/>
          <a:lstStyle/>
          <a:p>
            <a:pPr algn="l" defTabSz="457200" fontAlgn="auto">
              <a:spcBef>
                <a:spcPts val="0"/>
              </a:spcBef>
              <a:spcAft>
                <a:spcPts val="0"/>
              </a:spcAft>
            </a:pPr>
            <a:r>
              <a:rPr lang="de-DE" sz="2400" dirty="0" smtClean="0">
                <a:solidFill>
                  <a:schemeClr val="tx1"/>
                </a:solidFill>
                <a:latin typeface="Berlin Sans FB" panose="020E0602020502020306" pitchFamily="34" charset="0"/>
              </a:rPr>
              <a:t>SDMX Web Services</a:t>
            </a:r>
            <a:endParaRPr lang="en-GB" sz="2400" dirty="0">
              <a:solidFill>
                <a:schemeClr val="tx1"/>
              </a:solidFill>
              <a:latin typeface="Berlin Sans FB" panose="020E0602020502020306" pitchFamily="34" charset="0"/>
            </a:endParaRPr>
          </a:p>
        </p:txBody>
      </p:sp>
      <p:sp>
        <p:nvSpPr>
          <p:cNvPr id="6" name="Rounded Rectangle 5"/>
          <p:cNvSpPr/>
          <p:nvPr/>
        </p:nvSpPr>
        <p:spPr>
          <a:xfrm>
            <a:off x="772856" y="5229200"/>
            <a:ext cx="1998943" cy="797833"/>
          </a:xfrm>
          <a:prstGeom prst="roundRect">
            <a:avLst/>
          </a:prstGeom>
          <a:solidFill>
            <a:srgbClr val="0F5494"/>
          </a:solidFill>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2000" b="1" dirty="0" smtClean="0">
                <a:solidFill>
                  <a:schemeClr val="bg1"/>
                </a:solidFill>
              </a:rPr>
              <a:t>EU</a:t>
            </a:r>
            <a:endParaRPr lang="en-GB" sz="2000" b="1" dirty="0">
              <a:solidFill>
                <a:schemeClr val="bg1"/>
              </a:solidFill>
            </a:endParaRPr>
          </a:p>
        </p:txBody>
      </p:sp>
      <p:sp>
        <p:nvSpPr>
          <p:cNvPr id="7" name="Rounded Rectangle 6"/>
          <p:cNvSpPr/>
          <p:nvPr/>
        </p:nvSpPr>
        <p:spPr>
          <a:xfrm>
            <a:off x="3001661" y="5229201"/>
            <a:ext cx="2467975" cy="792088"/>
          </a:xfrm>
          <a:prstGeom prst="roundRect">
            <a:avLst/>
          </a:prstGeom>
          <a:solidFill>
            <a:srgbClr val="00B050"/>
          </a:solidFill>
          <a:ln>
            <a:solidFill>
              <a:schemeClr val="accent3">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2000" b="1" dirty="0" smtClean="0">
                <a:solidFill>
                  <a:schemeClr val="bg1"/>
                </a:solidFill>
              </a:rPr>
              <a:t>OECD</a:t>
            </a:r>
            <a:br>
              <a:rPr lang="fr-BE" sz="2000" b="1" dirty="0" smtClean="0">
                <a:solidFill>
                  <a:schemeClr val="bg1"/>
                </a:solidFill>
              </a:rPr>
            </a:br>
            <a:r>
              <a:rPr lang="fr-BE" sz="2000" b="1" dirty="0" err="1" smtClean="0">
                <a:solidFill>
                  <a:schemeClr val="bg1"/>
                </a:solidFill>
              </a:rPr>
              <a:t>other</a:t>
            </a:r>
            <a:r>
              <a:rPr lang="fr-BE" sz="2000" b="1" dirty="0" smtClean="0">
                <a:solidFill>
                  <a:schemeClr val="bg1"/>
                </a:solidFill>
              </a:rPr>
              <a:t> </a:t>
            </a:r>
            <a:r>
              <a:rPr lang="fr-BE" sz="2000" b="1" dirty="0" err="1" smtClean="0">
                <a:solidFill>
                  <a:schemeClr val="bg1"/>
                </a:solidFill>
              </a:rPr>
              <a:t>than</a:t>
            </a:r>
            <a:r>
              <a:rPr lang="fr-BE" sz="2000" b="1" dirty="0" smtClean="0">
                <a:solidFill>
                  <a:schemeClr val="bg1"/>
                </a:solidFill>
              </a:rPr>
              <a:t> EU</a:t>
            </a:r>
            <a:endParaRPr lang="en-GB" sz="2000" b="1" dirty="0">
              <a:solidFill>
                <a:schemeClr val="bg1"/>
              </a:solidFill>
            </a:endParaRPr>
          </a:p>
        </p:txBody>
      </p:sp>
      <p:sp>
        <p:nvSpPr>
          <p:cNvPr id="8" name="Rounded Rectangle 7"/>
          <p:cNvSpPr/>
          <p:nvPr/>
        </p:nvSpPr>
        <p:spPr>
          <a:xfrm>
            <a:off x="5662644" y="5229201"/>
            <a:ext cx="2725780" cy="797833"/>
          </a:xfrm>
          <a:prstGeom prst="roundRect">
            <a:avLst/>
          </a:prstGeom>
          <a:solidFill>
            <a:srgbClr val="C00000"/>
          </a:solidFill>
          <a:ln>
            <a:solidFill>
              <a:schemeClr val="accent4">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2000" b="1" dirty="0" smtClean="0">
                <a:solidFill>
                  <a:schemeClr val="bg1"/>
                </a:solidFill>
              </a:rPr>
              <a:t>World </a:t>
            </a:r>
            <a:r>
              <a:rPr lang="fr-BE" sz="2000" b="1" dirty="0" err="1" smtClean="0">
                <a:solidFill>
                  <a:schemeClr val="bg1"/>
                </a:solidFill>
              </a:rPr>
              <a:t>other</a:t>
            </a:r>
            <a:r>
              <a:rPr lang="fr-BE" sz="2000" b="1" dirty="0" smtClean="0">
                <a:solidFill>
                  <a:schemeClr val="bg1"/>
                </a:solidFill>
              </a:rPr>
              <a:t> </a:t>
            </a:r>
            <a:br>
              <a:rPr lang="fr-BE" sz="2000" b="1" dirty="0" smtClean="0">
                <a:solidFill>
                  <a:schemeClr val="bg1"/>
                </a:solidFill>
              </a:rPr>
            </a:br>
            <a:r>
              <a:rPr lang="fr-BE" sz="2000" b="1" dirty="0" err="1" smtClean="0">
                <a:solidFill>
                  <a:schemeClr val="bg1"/>
                </a:solidFill>
              </a:rPr>
              <a:t>than</a:t>
            </a:r>
            <a:r>
              <a:rPr lang="fr-BE" sz="2000" b="1" dirty="0" smtClean="0">
                <a:solidFill>
                  <a:schemeClr val="bg1"/>
                </a:solidFill>
              </a:rPr>
              <a:t> OECD</a:t>
            </a:r>
            <a:endParaRPr lang="en-GB" sz="2000" b="1" dirty="0">
              <a:solidFill>
                <a:schemeClr val="bg1"/>
              </a:solidFill>
            </a:endParaRPr>
          </a:p>
        </p:txBody>
      </p:sp>
      <p:sp>
        <p:nvSpPr>
          <p:cNvPr id="9" name="Rounded Rectangle 8"/>
          <p:cNvSpPr/>
          <p:nvPr/>
        </p:nvSpPr>
        <p:spPr>
          <a:xfrm>
            <a:off x="2316896" y="4129692"/>
            <a:ext cx="2171235" cy="659683"/>
          </a:xfrm>
          <a:prstGeom prst="roundRect">
            <a:avLst/>
          </a:prstGeom>
          <a:solidFill>
            <a:srgbClr val="BDDEFF"/>
          </a:solidFill>
          <a:ln>
            <a:solidFill>
              <a:schemeClr val="accent6">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2000" b="1" dirty="0" smtClean="0">
                <a:solidFill>
                  <a:schemeClr val="tx1"/>
                </a:solidFill>
              </a:rPr>
              <a:t>Eurostat - ECB</a:t>
            </a:r>
            <a:endParaRPr lang="en-GB" sz="2000" b="1" dirty="0">
              <a:solidFill>
                <a:schemeClr val="tx1"/>
              </a:solidFill>
            </a:endParaRPr>
          </a:p>
        </p:txBody>
      </p:sp>
      <p:sp>
        <p:nvSpPr>
          <p:cNvPr id="10" name="Rounded Rectangle 9"/>
          <p:cNvSpPr/>
          <p:nvPr/>
        </p:nvSpPr>
        <p:spPr>
          <a:xfrm>
            <a:off x="3798581" y="3200665"/>
            <a:ext cx="2088232" cy="570839"/>
          </a:xfrm>
          <a:prstGeom prst="roundRect">
            <a:avLst/>
          </a:prstGeom>
          <a:solidFill>
            <a:srgbClr val="CCFFCC"/>
          </a:solidFill>
          <a:ln>
            <a:solidFill>
              <a:schemeClr val="accent6">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2000" b="1" dirty="0" smtClean="0">
                <a:solidFill>
                  <a:schemeClr val="tx1"/>
                </a:solidFill>
              </a:rPr>
              <a:t>OECD</a:t>
            </a:r>
            <a:endParaRPr lang="en-GB" sz="2000" b="1" dirty="0">
              <a:solidFill>
                <a:schemeClr val="tx1"/>
              </a:solidFill>
            </a:endParaRPr>
          </a:p>
        </p:txBody>
      </p:sp>
      <p:sp>
        <p:nvSpPr>
          <p:cNvPr id="11" name="Rounded Rectangle 10"/>
          <p:cNvSpPr/>
          <p:nvPr/>
        </p:nvSpPr>
        <p:spPr>
          <a:xfrm>
            <a:off x="5154598" y="2060849"/>
            <a:ext cx="3100333" cy="755608"/>
          </a:xfrm>
          <a:prstGeom prst="roundRect">
            <a:avLst>
              <a:gd name="adj" fmla="val 11669"/>
            </a:avLst>
          </a:prstGeom>
          <a:solidFill>
            <a:srgbClr val="FFCCCC"/>
          </a:solidFill>
          <a:ln>
            <a:solidFill>
              <a:schemeClr val="accent6">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2000" b="1" dirty="0" smtClean="0">
                <a:solidFill>
                  <a:schemeClr val="tx1"/>
                </a:solidFill>
              </a:rPr>
              <a:t>IMF, UN, WB, BIS, </a:t>
            </a:r>
            <a:r>
              <a:rPr lang="fr-BE" sz="2000" b="1" dirty="0" err="1" smtClean="0">
                <a:solidFill>
                  <a:schemeClr val="tx1"/>
                </a:solidFill>
              </a:rPr>
              <a:t>other</a:t>
            </a:r>
            <a:r>
              <a:rPr lang="fr-BE" sz="2000" b="1" dirty="0" smtClean="0">
                <a:solidFill>
                  <a:schemeClr val="tx1"/>
                </a:solidFill>
              </a:rPr>
              <a:t> </a:t>
            </a:r>
            <a:r>
              <a:rPr lang="fr-BE" sz="2000" b="1" dirty="0" err="1" smtClean="0">
                <a:solidFill>
                  <a:schemeClr val="tx1"/>
                </a:solidFill>
              </a:rPr>
              <a:t>IOs</a:t>
            </a:r>
            <a:endParaRPr lang="en-GB" sz="2000" b="1" dirty="0">
              <a:solidFill>
                <a:schemeClr val="tx1"/>
              </a:solidFill>
            </a:endParaRPr>
          </a:p>
        </p:txBody>
      </p:sp>
      <p:sp>
        <p:nvSpPr>
          <p:cNvPr id="13" name="Up-Down Arrow 12"/>
          <p:cNvSpPr/>
          <p:nvPr/>
        </p:nvSpPr>
        <p:spPr>
          <a:xfrm flipH="1">
            <a:off x="4145883" y="3819888"/>
            <a:ext cx="191394" cy="309804"/>
          </a:xfrm>
          <a:prstGeom prst="upDownArrow">
            <a:avLst/>
          </a:prstGeom>
          <a:solidFill>
            <a:srgbClr val="0F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Up-Down Arrow 13"/>
          <p:cNvSpPr/>
          <p:nvPr/>
        </p:nvSpPr>
        <p:spPr>
          <a:xfrm flipH="1">
            <a:off x="7236294" y="2908058"/>
            <a:ext cx="170305" cy="2249134"/>
          </a:xfrm>
          <a:prstGeom prst="up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Up-Down Arrow 14"/>
          <p:cNvSpPr/>
          <p:nvPr/>
        </p:nvSpPr>
        <p:spPr>
          <a:xfrm flipH="1">
            <a:off x="4906100" y="3819888"/>
            <a:ext cx="248497" cy="1391667"/>
          </a:xfrm>
          <a:prstGeom prst="up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ounded Rectangle 15"/>
          <p:cNvSpPr/>
          <p:nvPr/>
        </p:nvSpPr>
        <p:spPr>
          <a:xfrm>
            <a:off x="772856" y="2175493"/>
            <a:ext cx="864096" cy="2736304"/>
          </a:xfrm>
          <a:prstGeom prst="roundRect">
            <a:avLst/>
          </a:prstGeom>
          <a:solidFill>
            <a:schemeClr val="bg1">
              <a:lumMod val="85000"/>
            </a:schemeClr>
          </a:solidFill>
          <a:ln>
            <a:solidFill>
              <a:schemeClr val="tx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2400" b="1" dirty="0" smtClean="0">
                <a:solidFill>
                  <a:schemeClr val="tx1">
                    <a:lumMod val="75000"/>
                    <a:lumOff val="25000"/>
                  </a:schemeClr>
                </a:solidFill>
              </a:rPr>
              <a:t>U</a:t>
            </a:r>
          </a:p>
          <a:p>
            <a:pPr algn="ctr"/>
            <a:r>
              <a:rPr lang="fr-BE" sz="2400" b="1" dirty="0" smtClean="0">
                <a:solidFill>
                  <a:schemeClr val="tx1">
                    <a:lumMod val="75000"/>
                    <a:lumOff val="25000"/>
                  </a:schemeClr>
                </a:solidFill>
              </a:rPr>
              <a:t>S</a:t>
            </a:r>
          </a:p>
          <a:p>
            <a:pPr algn="ctr"/>
            <a:r>
              <a:rPr lang="fr-BE" sz="2400" b="1" dirty="0" smtClean="0">
                <a:solidFill>
                  <a:schemeClr val="tx1">
                    <a:lumMod val="75000"/>
                    <a:lumOff val="25000"/>
                  </a:schemeClr>
                </a:solidFill>
              </a:rPr>
              <a:t>E</a:t>
            </a:r>
          </a:p>
          <a:p>
            <a:pPr algn="ctr"/>
            <a:r>
              <a:rPr lang="fr-BE" sz="2400" b="1" dirty="0" smtClean="0">
                <a:solidFill>
                  <a:schemeClr val="tx1">
                    <a:lumMod val="75000"/>
                    <a:lumOff val="25000"/>
                  </a:schemeClr>
                </a:solidFill>
              </a:rPr>
              <a:t>R</a:t>
            </a:r>
          </a:p>
          <a:p>
            <a:pPr algn="ctr"/>
            <a:r>
              <a:rPr lang="fr-BE" sz="2400" b="1" dirty="0">
                <a:solidFill>
                  <a:schemeClr val="tx1">
                    <a:lumMod val="75000"/>
                    <a:lumOff val="25000"/>
                  </a:schemeClr>
                </a:solidFill>
              </a:rPr>
              <a:t>S</a:t>
            </a:r>
            <a:endParaRPr lang="en-GB" sz="2400" b="1" dirty="0">
              <a:solidFill>
                <a:schemeClr val="tx1">
                  <a:lumMod val="75000"/>
                  <a:lumOff val="25000"/>
                </a:schemeClr>
              </a:solidFill>
            </a:endParaRPr>
          </a:p>
        </p:txBody>
      </p:sp>
      <p:sp>
        <p:nvSpPr>
          <p:cNvPr id="17" name="Left-Right Arrow 16"/>
          <p:cNvSpPr/>
          <p:nvPr/>
        </p:nvSpPr>
        <p:spPr>
          <a:xfrm>
            <a:off x="1812837" y="2420888"/>
            <a:ext cx="3186717" cy="242316"/>
          </a:xfrm>
          <a:prstGeom prst="lef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eft-Right Arrow 17"/>
          <p:cNvSpPr/>
          <p:nvPr/>
        </p:nvSpPr>
        <p:spPr>
          <a:xfrm>
            <a:off x="1812837" y="3284984"/>
            <a:ext cx="1936459" cy="258661"/>
          </a:xfrm>
          <a:prstGeom prst="lef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eft-Right Arrow 18"/>
          <p:cNvSpPr/>
          <p:nvPr/>
        </p:nvSpPr>
        <p:spPr>
          <a:xfrm>
            <a:off x="1812837" y="4417194"/>
            <a:ext cx="416536" cy="242316"/>
          </a:xfrm>
          <a:prstGeom prst="leftRightArrow">
            <a:avLst/>
          </a:prstGeom>
          <a:solidFill>
            <a:srgbClr val="0F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Up-Down Arrow 19"/>
          <p:cNvSpPr/>
          <p:nvPr/>
        </p:nvSpPr>
        <p:spPr>
          <a:xfrm flipH="1">
            <a:off x="5484477" y="2834304"/>
            <a:ext cx="191394" cy="309804"/>
          </a:xfrm>
          <a:prstGeom prst="up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Up-Down Arrow 20"/>
          <p:cNvSpPr/>
          <p:nvPr/>
        </p:nvSpPr>
        <p:spPr>
          <a:xfrm flipH="1">
            <a:off x="2411760" y="4789375"/>
            <a:ext cx="191394" cy="408291"/>
          </a:xfrm>
          <a:prstGeom prst="upDownArrow">
            <a:avLst/>
          </a:prstGeom>
          <a:solidFill>
            <a:srgbClr val="0F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itle 7"/>
          <p:cNvSpPr txBox="1">
            <a:spLocks/>
          </p:cNvSpPr>
          <p:nvPr/>
        </p:nvSpPr>
        <p:spPr>
          <a:xfrm>
            <a:off x="2411413" y="274638"/>
            <a:ext cx="6275387" cy="633412"/>
          </a:xfrm>
          <a:prstGeom prst="rect">
            <a:avLst/>
          </a:prstGeom>
        </p:spPr>
        <p:txBody>
          <a:bodyPr/>
          <a:lst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a:lstStyle>
          <a:p>
            <a:r>
              <a:rPr lang="en-US" kern="0" dirty="0" smtClean="0">
                <a:solidFill>
                  <a:srgbClr val="C00000"/>
                </a:solidFill>
              </a:rPr>
              <a:t>SDMX Vision</a:t>
            </a:r>
            <a:r>
              <a:rPr lang="en-US" kern="0" dirty="0" smtClean="0"/>
              <a:t> : a data sharing model</a:t>
            </a:r>
            <a:endParaRPr lang="en-GB" kern="0" dirty="0"/>
          </a:p>
        </p:txBody>
      </p:sp>
    </p:spTree>
    <p:extLst>
      <p:ext uri="{BB962C8B-B14F-4D97-AF65-F5344CB8AC3E}">
        <p14:creationId xmlns:p14="http://schemas.microsoft.com/office/powerpoint/2010/main" val="6986227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95288" y="1628776"/>
            <a:ext cx="8280400" cy="1346653"/>
          </a:xfrm>
        </p:spPr>
        <p:txBody>
          <a:bodyPr/>
          <a:lstStyle/>
          <a:p>
            <a:pPr marL="0" algn="ctr" eaLnBrk="1" hangingPunct="1">
              <a:lnSpc>
                <a:spcPct val="95000"/>
              </a:lnSpc>
              <a:spcBef>
                <a:spcPct val="80000"/>
              </a:spcBef>
            </a:pPr>
            <a:r>
              <a:rPr lang="en-GB" sz="2800" dirty="0" smtClean="0"/>
              <a:t>Questions?</a:t>
            </a:r>
            <a:endParaRPr lang="fr-FR" dirty="0" smtClean="0"/>
          </a:p>
        </p:txBody>
      </p:sp>
      <p:sp>
        <p:nvSpPr>
          <p:cNvPr id="18435" name="Content Placeholder 2"/>
          <p:cNvSpPr>
            <a:spLocks noGrp="1"/>
          </p:cNvSpPr>
          <p:nvPr>
            <p:ph idx="1"/>
          </p:nvPr>
        </p:nvSpPr>
        <p:spPr>
          <a:xfrm>
            <a:off x="638629" y="4346368"/>
            <a:ext cx="5768521" cy="1386887"/>
          </a:xfrm>
        </p:spPr>
        <p:txBody>
          <a:bodyPr/>
          <a:lstStyle/>
          <a:p>
            <a:pPr>
              <a:spcBef>
                <a:spcPct val="0"/>
              </a:spcBef>
            </a:pPr>
            <a:r>
              <a:rPr lang="en-US" altLang="en-US" sz="1800" dirty="0" smtClean="0">
                <a:solidFill>
                  <a:srgbClr val="4D4D4D"/>
                </a:solidFill>
              </a:rPr>
              <a:t>Marco.Pellegrino@ec.europa.eu</a:t>
            </a:r>
          </a:p>
          <a:p>
            <a:pPr>
              <a:spcBef>
                <a:spcPct val="0"/>
              </a:spcBef>
            </a:pPr>
            <a:r>
              <a:rPr lang="en-US" altLang="en-US" sz="1800" dirty="0" smtClean="0">
                <a:solidFill>
                  <a:srgbClr val="4D4D4D"/>
                </a:solidFill>
              </a:rPr>
              <a:t>Daniel.Suranyi@ec.europa.eu</a:t>
            </a:r>
          </a:p>
          <a:p>
            <a:pPr>
              <a:spcBef>
                <a:spcPct val="0"/>
              </a:spcBef>
            </a:pPr>
            <a:r>
              <a:rPr lang="en-US" altLang="en-US" sz="1800" dirty="0" smtClean="0">
                <a:solidFill>
                  <a:srgbClr val="4D4D4D"/>
                </a:solidFill>
              </a:rPr>
              <a:t>Denis </a:t>
            </a:r>
            <a:r>
              <a:rPr lang="en-US" altLang="en-US" sz="1800" dirty="0">
                <a:solidFill>
                  <a:srgbClr val="4D4D4D"/>
                </a:solidFill>
              </a:rPr>
              <a:t>Ward (</a:t>
            </a:r>
            <a:r>
              <a:rPr lang="en-US" altLang="en-US" sz="1800" dirty="0" smtClean="0">
                <a:solidFill>
                  <a:srgbClr val="4D4D4D"/>
                </a:solidFill>
              </a:rPr>
              <a:t>teedward@gmail.com)</a:t>
            </a:r>
            <a:endParaRPr lang="en-US" altLang="en-US" sz="1800" dirty="0">
              <a:solidFill>
                <a:srgbClr val="4D4D4D"/>
              </a:solidFill>
            </a:endParaRPr>
          </a:p>
        </p:txBody>
      </p:sp>
      <p:sp>
        <p:nvSpPr>
          <p:cNvPr id="6" name="Content Placeholder 2"/>
          <p:cNvSpPr txBox="1">
            <a:spLocks/>
          </p:cNvSpPr>
          <p:nvPr/>
        </p:nvSpPr>
        <p:spPr bwMode="auto">
          <a:xfrm>
            <a:off x="2663825" y="6094112"/>
            <a:ext cx="3743325" cy="463809"/>
          </a:xfrm>
          <a:prstGeom prst="rect">
            <a:avLst/>
          </a:prstGeom>
          <a:noFill/>
          <a:ln w="9525">
            <a:noFill/>
            <a:miter lim="800000"/>
            <a:headEnd/>
            <a:tailEnd/>
          </a:ln>
        </p:spPr>
        <p:txBody>
          <a:bodyPr/>
          <a:lstStyle/>
          <a:p>
            <a:pPr algn="ctr">
              <a:lnSpc>
                <a:spcPct val="70000"/>
              </a:lnSpc>
              <a:spcBef>
                <a:spcPct val="20000"/>
              </a:spcBef>
              <a:defRPr/>
            </a:pPr>
            <a:r>
              <a:rPr lang="en-GB" sz="1800" kern="0" dirty="0" smtClean="0">
                <a:solidFill>
                  <a:schemeClr val="bg1"/>
                </a:solidFill>
                <a:latin typeface="Arial"/>
                <a:ea typeface="ＭＳ Ｐゴシック"/>
                <a:cs typeface="+mn-cs"/>
              </a:rPr>
              <a:t>SDMX Basics</a:t>
            </a:r>
            <a:endParaRPr lang="en-GB" sz="3000" kern="0" dirty="0">
              <a:solidFill>
                <a:schemeClr val="bg1"/>
              </a:solidFill>
              <a:latin typeface="+mn-lt"/>
              <a:cs typeface="+mn-cs"/>
            </a:endParaRPr>
          </a:p>
        </p:txBody>
      </p:sp>
      <p:pic>
        <p:nvPicPr>
          <p:cNvPr id="5" name="Picture 2" descr="C:\Users\fabien.jacquet\AppData\Local\Microsoft\Windows\Temporary Internet Files\Content.IE5\2GLS50M7\MC900434411[1].wmf"/>
          <p:cNvPicPr>
            <a:picLocks noChangeAspect="1" noChangeArrowheads="1"/>
          </p:cNvPicPr>
          <p:nvPr/>
        </p:nvPicPr>
        <p:blipFill>
          <a:blip r:embed="rId3" cstate="print"/>
          <a:srcRect/>
          <a:stretch>
            <a:fillRect/>
          </a:stretch>
        </p:blipFill>
        <p:spPr bwMode="auto">
          <a:xfrm>
            <a:off x="6027387" y="2268187"/>
            <a:ext cx="2154712" cy="2229592"/>
          </a:xfrm>
          <a:prstGeom prst="rect">
            <a:avLst/>
          </a:prstGeom>
          <a:noFill/>
          <a:ln w="9525">
            <a:noFill/>
            <a:miter lim="800000"/>
            <a:headEnd/>
            <a:tailEnd/>
          </a:ln>
        </p:spPr>
      </p:pic>
      <p:sp>
        <p:nvSpPr>
          <p:cNvPr id="7" name="Date Placeholder 6"/>
          <p:cNvSpPr>
            <a:spLocks noGrp="1"/>
          </p:cNvSpPr>
          <p:nvPr>
            <p:ph type="dt" sz="half" idx="11"/>
          </p:nvPr>
        </p:nvSpPr>
        <p:spPr/>
        <p:txBody>
          <a:bodyPr/>
          <a:lstStyle/>
          <a:p>
            <a:pPr>
              <a:defRPr/>
            </a:pPr>
            <a:r>
              <a:rPr lang="en-US" smtClean="0"/>
              <a:t>28-30 September 2015</a:t>
            </a:r>
            <a:endParaRPr lang="en-GB" dirty="0"/>
          </a:p>
        </p:txBody>
      </p:sp>
      <p:sp>
        <p:nvSpPr>
          <p:cNvPr id="8" name="Footer Placeholder 7"/>
          <p:cNvSpPr>
            <a:spLocks noGrp="1"/>
          </p:cNvSpPr>
          <p:nvPr>
            <p:ph type="ftr" sz="quarter" idx="12"/>
          </p:nvPr>
        </p:nvSpPr>
        <p:spPr/>
        <p:txBody>
          <a:bodyPr/>
          <a:lstStyle/>
          <a:p>
            <a:pPr>
              <a:defRPr/>
            </a:pPr>
            <a:r>
              <a:rPr lang="en-GB" smtClean="0"/>
              <a:t>SDMX Global Conference</a:t>
            </a:r>
            <a:endParaRPr lang="en-GB" dirty="0"/>
          </a:p>
        </p:txBody>
      </p:sp>
      <p:sp>
        <p:nvSpPr>
          <p:cNvPr id="9" name="Slide Number Placeholder 8"/>
          <p:cNvSpPr>
            <a:spLocks noGrp="1"/>
          </p:cNvSpPr>
          <p:nvPr>
            <p:ph type="sldNum" sz="quarter" idx="10"/>
          </p:nvPr>
        </p:nvSpPr>
        <p:spPr/>
        <p:txBody>
          <a:bodyPr/>
          <a:lstStyle/>
          <a:p>
            <a:pPr>
              <a:defRPr/>
            </a:pPr>
            <a:fld id="{6F97326C-9136-43BD-B7FC-10DBEE6C0A5D}" type="slidenum">
              <a:rPr lang="en-GB" smtClean="0"/>
              <a:pPr>
                <a:defRPr/>
              </a:pPr>
              <a:t>42</a:t>
            </a:fld>
            <a:endParaRPr lang="en-GB"/>
          </a:p>
        </p:txBody>
      </p:sp>
    </p:spTree>
    <p:extLst>
      <p:ext uri="{BB962C8B-B14F-4D97-AF65-F5344CB8AC3E}">
        <p14:creationId xmlns:p14="http://schemas.microsoft.com/office/powerpoint/2010/main" val="535405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5</a:t>
            </a:fld>
            <a:endParaRPr lang="en-GB"/>
          </a:p>
        </p:txBody>
      </p:sp>
      <p:sp>
        <p:nvSpPr>
          <p:cNvPr id="3" name="Date Placeholder 2"/>
          <p:cNvSpPr>
            <a:spLocks noGrp="1"/>
          </p:cNvSpPr>
          <p:nvPr>
            <p:ph type="dt" sz="half" idx="11"/>
          </p:nvPr>
        </p:nvSpPr>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sp>
        <p:nvSpPr>
          <p:cNvPr id="5" name="TextBox 4"/>
          <p:cNvSpPr txBox="1"/>
          <p:nvPr/>
        </p:nvSpPr>
        <p:spPr>
          <a:xfrm>
            <a:off x="2555776" y="2996952"/>
            <a:ext cx="2214068"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13’944</a:t>
            </a:r>
            <a:endParaRPr lang="en-GB" sz="4400" dirty="0">
              <a:latin typeface="Courier New" panose="02070309020205020404" pitchFamily="49" charset="0"/>
              <a:cs typeface="Courier New" panose="02070309020205020404" pitchFamily="49" charset="0"/>
            </a:endParaRPr>
          </a:p>
        </p:txBody>
      </p:sp>
      <p:sp>
        <p:nvSpPr>
          <p:cNvPr id="6" name="TextBox 5"/>
          <p:cNvSpPr txBox="1"/>
          <p:nvPr/>
        </p:nvSpPr>
        <p:spPr>
          <a:xfrm>
            <a:off x="2176892" y="2996951"/>
            <a:ext cx="522900"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a:t>
            </a:r>
            <a:endParaRPr lang="en-GB" sz="4400" dirty="0">
              <a:latin typeface="Courier New" panose="02070309020205020404" pitchFamily="49" charset="0"/>
              <a:cs typeface="Courier New" panose="02070309020205020404" pitchFamily="49" charset="0"/>
            </a:endParaRPr>
          </a:p>
        </p:txBody>
      </p:sp>
      <p:sp>
        <p:nvSpPr>
          <p:cNvPr id="7" name="TextBox 6"/>
          <p:cNvSpPr txBox="1"/>
          <p:nvPr/>
        </p:nvSpPr>
        <p:spPr>
          <a:xfrm>
            <a:off x="4646971" y="2989012"/>
            <a:ext cx="861133" cy="769441"/>
          </a:xfrm>
          <a:prstGeom prst="rect">
            <a:avLst/>
          </a:prstGeom>
          <a:noFill/>
        </p:spPr>
        <p:txBody>
          <a:bodyPr wrap="none" rtlCol="0">
            <a:spAutoFit/>
          </a:bodyPr>
          <a:lstStyle/>
          <a:p>
            <a:r>
              <a:rPr lang="en-GB" sz="4400" dirty="0" err="1" smtClean="0">
                <a:latin typeface="Courier New" panose="02070309020205020404" pitchFamily="49" charset="0"/>
                <a:cs typeface="Courier New" panose="02070309020205020404" pitchFamily="49" charset="0"/>
              </a:rPr>
              <a:t>bn</a:t>
            </a:r>
            <a:endParaRPr lang="en-GB" sz="4400" dirty="0">
              <a:latin typeface="Courier New" panose="02070309020205020404" pitchFamily="49" charset="0"/>
              <a:cs typeface="Courier New" panose="02070309020205020404" pitchFamily="49" charset="0"/>
            </a:endParaRPr>
          </a:p>
        </p:txBody>
      </p:sp>
      <p:sp>
        <p:nvSpPr>
          <p:cNvPr id="8" name="Cloud Callout 7"/>
          <p:cNvSpPr/>
          <p:nvPr/>
        </p:nvSpPr>
        <p:spPr>
          <a:xfrm>
            <a:off x="3347864" y="1124744"/>
            <a:ext cx="3717502" cy="1512168"/>
          </a:xfrm>
          <a:prstGeom prst="cloudCallout">
            <a:avLst>
              <a:gd name="adj1" fmla="val -36010"/>
              <a:gd name="adj2" fmla="val 76652"/>
            </a:avLst>
          </a:prstGeom>
          <a:solidFill>
            <a:srgbClr val="FFCC99"/>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smtClean="0">
                <a:solidFill>
                  <a:srgbClr val="FF0000"/>
                </a:solidFill>
              </a:rPr>
              <a:t>Value</a:t>
            </a:r>
            <a:endParaRPr lang="en-GB" sz="4000" dirty="0">
              <a:solidFill>
                <a:srgbClr val="FF0000"/>
              </a:solidFill>
            </a:endParaRPr>
          </a:p>
        </p:txBody>
      </p:sp>
      <p:sp>
        <p:nvSpPr>
          <p:cNvPr id="9" name="Cloud Callout 8"/>
          <p:cNvSpPr/>
          <p:nvPr/>
        </p:nvSpPr>
        <p:spPr>
          <a:xfrm>
            <a:off x="251520" y="4365104"/>
            <a:ext cx="3717502" cy="1512168"/>
          </a:xfrm>
          <a:prstGeom prst="cloudCallout">
            <a:avLst>
              <a:gd name="adj1" fmla="val 7428"/>
              <a:gd name="adj2" fmla="val -92534"/>
            </a:avLst>
          </a:prstGeom>
          <a:solidFill>
            <a:schemeClr val="accent2">
              <a:lumMod val="20000"/>
              <a:lumOff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smtClean="0">
                <a:solidFill>
                  <a:schemeClr val="accent2">
                    <a:lumMod val="50000"/>
                  </a:schemeClr>
                </a:solidFill>
              </a:rPr>
              <a:t>Unit</a:t>
            </a:r>
            <a:endParaRPr lang="en-GB" sz="4000" dirty="0">
              <a:solidFill>
                <a:schemeClr val="accent2">
                  <a:lumMod val="50000"/>
                </a:schemeClr>
              </a:solidFill>
            </a:endParaRPr>
          </a:p>
        </p:txBody>
      </p:sp>
      <p:sp>
        <p:nvSpPr>
          <p:cNvPr id="10" name="Cloud Callout 9"/>
          <p:cNvSpPr/>
          <p:nvPr/>
        </p:nvSpPr>
        <p:spPr>
          <a:xfrm>
            <a:off x="5406809" y="3609020"/>
            <a:ext cx="3717502" cy="1512168"/>
          </a:xfrm>
          <a:prstGeom prst="cloudCallout">
            <a:avLst>
              <a:gd name="adj1" fmla="val -47785"/>
              <a:gd name="adj2" fmla="val -57796"/>
            </a:avLst>
          </a:prstGeom>
          <a:solidFill>
            <a:srgbClr val="CCFF99"/>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smtClean="0">
                <a:solidFill>
                  <a:srgbClr val="00B050"/>
                </a:solidFill>
              </a:rPr>
              <a:t>Multiplier</a:t>
            </a:r>
            <a:endParaRPr lang="en-GB" sz="4000" dirty="0">
              <a:solidFill>
                <a:srgbClr val="00B050"/>
              </a:solidFill>
            </a:endParaRPr>
          </a:p>
        </p:txBody>
      </p:sp>
      <p:sp>
        <p:nvSpPr>
          <p:cNvPr id="11" name="Cloud Callout 10"/>
          <p:cNvSpPr/>
          <p:nvPr/>
        </p:nvSpPr>
        <p:spPr>
          <a:xfrm>
            <a:off x="0" y="918181"/>
            <a:ext cx="2443473" cy="1728325"/>
          </a:xfrm>
          <a:prstGeom prst="cloudCallout">
            <a:avLst>
              <a:gd name="adj1" fmla="val 41297"/>
              <a:gd name="adj2" fmla="val 60783"/>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GB" dirty="0" smtClean="0"/>
              <a:t>GDP of the EU in 2014</a:t>
            </a:r>
            <a:endParaRPr lang="en-GB" dirty="0"/>
          </a:p>
        </p:txBody>
      </p:sp>
      <p:sp>
        <p:nvSpPr>
          <p:cNvPr id="12" name="Title 7"/>
          <p:cNvSpPr txBox="1">
            <a:spLocks/>
          </p:cNvSpPr>
          <p:nvPr/>
        </p:nvSpPr>
        <p:spPr>
          <a:xfrm>
            <a:off x="2411413" y="274638"/>
            <a:ext cx="6275387" cy="633412"/>
          </a:xfrm>
          <a:prstGeom prst="rect">
            <a:avLst/>
          </a:prstGeom>
        </p:spPr>
        <p:txBody>
          <a:bodyPr/>
          <a:lst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a:lstStyle>
          <a:p>
            <a:r>
              <a:rPr lang="en-US" kern="0" dirty="0" smtClean="0">
                <a:solidFill>
                  <a:srgbClr val="C00000"/>
                </a:solidFill>
              </a:rPr>
              <a:t>Guess the number</a:t>
            </a:r>
            <a:r>
              <a:rPr lang="en-US" kern="0" dirty="0" smtClean="0"/>
              <a:t> : Warm Up Game</a:t>
            </a:r>
            <a:endParaRPr lang="en-GB" kern="0" dirty="0"/>
          </a:p>
        </p:txBody>
      </p:sp>
      <p:sp>
        <p:nvSpPr>
          <p:cNvPr id="13" name="Rectangle 12"/>
          <p:cNvSpPr/>
          <p:nvPr/>
        </p:nvSpPr>
        <p:spPr>
          <a:xfrm>
            <a:off x="4114800" y="5301208"/>
            <a:ext cx="4572000" cy="923330"/>
          </a:xfrm>
          <a:prstGeom prst="rect">
            <a:avLst/>
          </a:prstGeom>
          <a:solidFill>
            <a:srgbClr val="FFFF99"/>
          </a:solidFill>
        </p:spPr>
        <p:txBody>
          <a:bodyPr>
            <a:spAutoFit/>
          </a:bodyPr>
          <a:lstStyle/>
          <a:p>
            <a:pPr indent="-540000">
              <a:buFont typeface="Wingdings" panose="05000000000000000000" pitchFamily="2" charset="2"/>
              <a:buChar char="Ø"/>
            </a:pPr>
            <a:r>
              <a:rPr lang="en-GB" dirty="0"/>
              <a:t>I want to…</a:t>
            </a:r>
          </a:p>
          <a:p>
            <a:pPr indent="-540000">
              <a:buFont typeface="Wingdings" panose="05000000000000000000" pitchFamily="2" charset="2"/>
              <a:buChar char="q"/>
            </a:pPr>
            <a:endParaRPr lang="en-GB" dirty="0"/>
          </a:p>
          <a:p>
            <a:pPr indent="-540000">
              <a:buFont typeface="Wingdings" panose="05000000000000000000" pitchFamily="2" charset="2"/>
              <a:buChar char="q"/>
            </a:pPr>
            <a:r>
              <a:rPr lang="en-GB" dirty="0"/>
              <a:t>… structure my statistical datasets</a:t>
            </a:r>
          </a:p>
        </p:txBody>
      </p:sp>
    </p:spTree>
    <p:extLst>
      <p:ext uri="{BB962C8B-B14F-4D97-AF65-F5344CB8AC3E}">
        <p14:creationId xmlns:p14="http://schemas.microsoft.com/office/powerpoint/2010/main" val="40699702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mph" presetSubtype="1" grpId="0" nodeType="clickEffect">
                                  <p:stCondLst>
                                    <p:cond delay="0"/>
                                  </p:stCondLst>
                                  <p:childTnLst>
                                    <p:set>
                                      <p:cBhvr override="childStyle">
                                        <p:cTn id="14" dur="indefinite"/>
                                        <p:tgtEl>
                                          <p:spTgt spid="5"/>
                                        </p:tgtEl>
                                        <p:attrNameLst>
                                          <p:attrName>style.color</p:attrName>
                                        </p:attrNameLst>
                                      </p:cBhvr>
                                      <p:to>
                                        <p:clrVal>
                                          <a:srgbClr val="FF0000"/>
                                        </p:clrVal>
                                      </p:to>
                                    </p:se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3" presetClass="emph" presetSubtype="1" grpId="0" nodeType="withEffect">
                                  <p:stCondLst>
                                    <p:cond delay="0"/>
                                  </p:stCondLst>
                                  <p:childTnLst>
                                    <p:set>
                                      <p:cBhvr override="childStyle">
                                        <p:cTn id="21" dur="indefinite"/>
                                        <p:tgtEl>
                                          <p:spTgt spid="6"/>
                                        </p:tgtEl>
                                        <p:attrNameLst>
                                          <p:attrName>style.color</p:attrName>
                                        </p:attrNameLst>
                                      </p:cBhvr>
                                      <p:to>
                                        <p:clrVal>
                                          <a:schemeClr val="accent2"/>
                                        </p:clrVal>
                                      </p:to>
                                    </p:set>
                                  </p:childTnLst>
                                </p:cTn>
                              </p:par>
                              <p:par>
                                <p:cTn id="22" presetID="53" presetClass="entr" presetSubtype="16"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3" presetClass="emph" presetSubtype="1" grpId="0" nodeType="withEffect">
                                  <p:stCondLst>
                                    <p:cond delay="0"/>
                                  </p:stCondLst>
                                  <p:childTnLst>
                                    <p:set>
                                      <p:cBhvr override="childStyle">
                                        <p:cTn id="28" dur="indefinite"/>
                                        <p:tgtEl>
                                          <p:spTgt spid="7"/>
                                        </p:tgtEl>
                                        <p:attrNameLst>
                                          <p:attrName>style.color</p:attrName>
                                        </p:attrNameLst>
                                      </p:cBhvr>
                                      <p:to>
                                        <p:clrVal>
                                          <a:srgbClr val="33CC33"/>
                                        </p:clrVal>
                                      </p:to>
                                    </p:se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7" grpId="0"/>
      <p:bldP spid="7" grpId="1"/>
      <p:bldP spid="8" grpId="0" animBg="1"/>
      <p:bldP spid="9" grpId="0" animBg="1"/>
      <p:bldP spid="10" grpId="0" animBg="1"/>
      <p:bldP spid="11"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6</a:t>
            </a:fld>
            <a:endParaRPr lang="en-GB"/>
          </a:p>
        </p:txBody>
      </p:sp>
      <p:sp>
        <p:nvSpPr>
          <p:cNvPr id="3" name="Date Placeholder 2"/>
          <p:cNvSpPr>
            <a:spLocks noGrp="1"/>
          </p:cNvSpPr>
          <p:nvPr>
            <p:ph type="dt" sz="half" idx="11"/>
          </p:nvPr>
        </p:nvSpPr>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sp>
        <p:nvSpPr>
          <p:cNvPr id="12" name="Title 7"/>
          <p:cNvSpPr txBox="1">
            <a:spLocks/>
          </p:cNvSpPr>
          <p:nvPr/>
        </p:nvSpPr>
        <p:spPr>
          <a:xfrm>
            <a:off x="2411413" y="274638"/>
            <a:ext cx="6275387" cy="633412"/>
          </a:xfrm>
          <a:prstGeom prst="rect">
            <a:avLst/>
          </a:prstGeom>
        </p:spPr>
        <p:txBody>
          <a:bodyPr/>
          <a:lst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a:lstStyle>
          <a:p>
            <a:r>
              <a:rPr lang="en-US" kern="0" dirty="0" smtClean="0">
                <a:solidFill>
                  <a:srgbClr val="C00000"/>
                </a:solidFill>
              </a:rPr>
              <a:t>Guess the number</a:t>
            </a:r>
            <a:r>
              <a:rPr lang="en-US" kern="0" dirty="0" smtClean="0"/>
              <a:t> : Warm Up Game</a:t>
            </a:r>
            <a:endParaRPr lang="en-GB" kern="0" dirty="0"/>
          </a:p>
        </p:txBody>
      </p:sp>
      <p:sp>
        <p:nvSpPr>
          <p:cNvPr id="13" name="Rectangle 12"/>
          <p:cNvSpPr/>
          <p:nvPr/>
        </p:nvSpPr>
        <p:spPr>
          <a:xfrm>
            <a:off x="3275856" y="5301208"/>
            <a:ext cx="5373686" cy="923330"/>
          </a:xfrm>
          <a:prstGeom prst="rect">
            <a:avLst/>
          </a:prstGeom>
          <a:solidFill>
            <a:srgbClr val="FFFF99"/>
          </a:solidFill>
        </p:spPr>
        <p:txBody>
          <a:bodyPr wrap="square">
            <a:spAutoFit/>
          </a:bodyPr>
          <a:lstStyle/>
          <a:p>
            <a:pPr indent="-540000">
              <a:buFont typeface="Wingdings" panose="05000000000000000000" pitchFamily="2" charset="2"/>
              <a:buChar char="Ø"/>
            </a:pPr>
            <a:r>
              <a:rPr lang="en-GB" dirty="0"/>
              <a:t>I want to…</a:t>
            </a:r>
          </a:p>
          <a:p>
            <a:pPr indent="-540000">
              <a:buFont typeface="Wingdings" panose="05000000000000000000" pitchFamily="2" charset="2"/>
              <a:buChar char="q"/>
            </a:pPr>
            <a:endParaRPr lang="en-GB" dirty="0"/>
          </a:p>
          <a:p>
            <a:pPr indent="-540000">
              <a:buFont typeface="Wingdings" panose="05000000000000000000" pitchFamily="2" charset="2"/>
              <a:buChar char="q"/>
            </a:pPr>
            <a:r>
              <a:rPr lang="en-GB" dirty="0"/>
              <a:t>… exchange data with other organisations</a:t>
            </a:r>
          </a:p>
        </p:txBody>
      </p:sp>
      <p:pic>
        <p:nvPicPr>
          <p:cNvPr id="2050" name="Picture 2" descr="http://ec.europa.eu/eurostat/statistics-explained/images/2/28/Eurostat_logo_RGB_6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052736"/>
            <a:ext cx="2467173" cy="555983"/>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p:cNvGrpSpPr/>
          <p:nvPr/>
        </p:nvGrpSpPr>
        <p:grpSpPr>
          <a:xfrm>
            <a:off x="107504" y="2282255"/>
            <a:ext cx="3924437" cy="1288831"/>
            <a:chOff x="107504" y="2282255"/>
            <a:chExt cx="3924437" cy="1288831"/>
          </a:xfrm>
        </p:grpSpPr>
        <p:sp>
          <p:nvSpPr>
            <p:cNvPr id="14" name="Cube 13"/>
            <p:cNvSpPr/>
            <p:nvPr/>
          </p:nvSpPr>
          <p:spPr>
            <a:xfrm>
              <a:off x="107504" y="2388371"/>
              <a:ext cx="3924437" cy="1182715"/>
            </a:xfrm>
            <a:prstGeom prst="cub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18" name="TextBox 17"/>
            <p:cNvSpPr txBox="1"/>
            <p:nvPr/>
          </p:nvSpPr>
          <p:spPr>
            <a:xfrm rot="565831">
              <a:off x="192876" y="2282255"/>
              <a:ext cx="3619551" cy="461665"/>
            </a:xfrm>
            <a:prstGeom prst="rect">
              <a:avLst/>
            </a:prstGeom>
            <a:noFill/>
          </p:spPr>
          <p:txBody>
            <a:bodyPr wrap="square" rtlCol="0">
              <a:spAutoFit/>
              <a:scene3d>
                <a:camera prst="isometricOffAxis1Top"/>
                <a:lightRig rig="threePt" dir="t"/>
              </a:scene3d>
            </a:bodyPr>
            <a:lstStyle/>
            <a:p>
              <a:r>
                <a:rPr lang="en-GB" sz="2400" dirty="0" smtClean="0"/>
                <a:t>GDP of the EU in 2014</a:t>
              </a:r>
              <a:endParaRPr lang="en-GB" sz="2400" dirty="0"/>
            </a:p>
          </p:txBody>
        </p:sp>
      </p:grpSp>
      <p:grpSp>
        <p:nvGrpSpPr>
          <p:cNvPr id="17" name="Group 16"/>
          <p:cNvGrpSpPr/>
          <p:nvPr/>
        </p:nvGrpSpPr>
        <p:grpSpPr>
          <a:xfrm>
            <a:off x="467544" y="1618930"/>
            <a:ext cx="3331212" cy="777381"/>
            <a:chOff x="2176892" y="2989012"/>
            <a:chExt cx="3331212" cy="777381"/>
          </a:xfrm>
        </p:grpSpPr>
        <p:sp>
          <p:nvSpPr>
            <p:cNvPr id="5" name="TextBox 4"/>
            <p:cNvSpPr txBox="1"/>
            <p:nvPr/>
          </p:nvSpPr>
          <p:spPr>
            <a:xfrm>
              <a:off x="2555776" y="2996952"/>
              <a:ext cx="2214068"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13’944</a:t>
              </a:r>
              <a:endParaRPr lang="en-GB" sz="4400" dirty="0">
                <a:latin typeface="Courier New" panose="02070309020205020404" pitchFamily="49" charset="0"/>
                <a:cs typeface="Courier New" panose="02070309020205020404" pitchFamily="49" charset="0"/>
              </a:endParaRPr>
            </a:p>
          </p:txBody>
        </p:sp>
        <p:sp>
          <p:nvSpPr>
            <p:cNvPr id="6" name="TextBox 5"/>
            <p:cNvSpPr txBox="1"/>
            <p:nvPr/>
          </p:nvSpPr>
          <p:spPr>
            <a:xfrm>
              <a:off x="2176892" y="2996951"/>
              <a:ext cx="522900"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a:t>
              </a:r>
              <a:endParaRPr lang="en-GB" sz="4400" dirty="0">
                <a:latin typeface="Courier New" panose="02070309020205020404" pitchFamily="49" charset="0"/>
                <a:cs typeface="Courier New" panose="02070309020205020404" pitchFamily="49" charset="0"/>
              </a:endParaRPr>
            </a:p>
          </p:txBody>
        </p:sp>
        <p:sp>
          <p:nvSpPr>
            <p:cNvPr id="7" name="TextBox 6"/>
            <p:cNvSpPr txBox="1"/>
            <p:nvPr/>
          </p:nvSpPr>
          <p:spPr>
            <a:xfrm>
              <a:off x="4646971" y="2989012"/>
              <a:ext cx="861133" cy="769441"/>
            </a:xfrm>
            <a:prstGeom prst="rect">
              <a:avLst/>
            </a:prstGeom>
            <a:noFill/>
          </p:spPr>
          <p:txBody>
            <a:bodyPr wrap="none" rtlCol="0">
              <a:spAutoFit/>
            </a:bodyPr>
            <a:lstStyle/>
            <a:p>
              <a:r>
                <a:rPr lang="en-GB" sz="4400" dirty="0" err="1" smtClean="0">
                  <a:latin typeface="Courier New" panose="02070309020205020404" pitchFamily="49" charset="0"/>
                  <a:cs typeface="Courier New" panose="02070309020205020404" pitchFamily="49" charset="0"/>
                </a:rPr>
                <a:t>bn</a:t>
              </a:r>
              <a:endParaRPr lang="en-GB" sz="4400" dirty="0">
                <a:latin typeface="Courier New" panose="02070309020205020404" pitchFamily="49" charset="0"/>
                <a:cs typeface="Courier New" panose="02070309020205020404" pitchFamily="49" charset="0"/>
              </a:endParaRPr>
            </a:p>
          </p:txBody>
        </p:sp>
      </p:grpSp>
      <p:pic>
        <p:nvPicPr>
          <p:cNvPr id="1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216" y="3429000"/>
            <a:ext cx="2468023" cy="597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2905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0"/>
                                  </p:stCondLst>
                                  <p:childTnLst>
                                    <p:animMotion origin="layout" path="M -3.33333E-6 -2.59259E-6 L -0.00104 0.16551 " pathEditMode="relative" rAng="0" ptsTypes="AA">
                                      <p:cBhvr>
                                        <p:cTn id="9" dur="2000" fill="hold"/>
                                        <p:tgtEl>
                                          <p:spTgt spid="17"/>
                                        </p:tgtEl>
                                        <p:attrNameLst>
                                          <p:attrName>ppt_x</p:attrName>
                                          <p:attrName>ppt_y</p:attrName>
                                        </p:attrNameLst>
                                      </p:cBhvr>
                                      <p:rCtr x="-52" y="8264"/>
                                    </p:animMotion>
                                  </p:childTnLst>
                                </p:cTn>
                              </p:par>
                            </p:childTnLst>
                          </p:cTn>
                        </p:par>
                        <p:par>
                          <p:cTn id="10" fill="hold">
                            <p:stCondLst>
                              <p:cond delay="2000"/>
                            </p:stCondLst>
                            <p:childTnLst>
                              <p:par>
                                <p:cTn id="11" presetID="49" presetClass="path" presetSubtype="0" accel="50000" decel="50000" fill="hold" nodeType="afterEffect">
                                  <p:stCondLst>
                                    <p:cond delay="0"/>
                                  </p:stCondLst>
                                  <p:childTnLst>
                                    <p:animMotion origin="layout" path="M -0.00104 0.16551 L 0.40834 0.40695 " pathEditMode="relative" rAng="0" ptsTypes="AA">
                                      <p:cBhvr>
                                        <p:cTn id="12" dur="2000" fill="hold"/>
                                        <p:tgtEl>
                                          <p:spTgt spid="17"/>
                                        </p:tgtEl>
                                        <p:attrNameLst>
                                          <p:attrName>ppt_x</p:attrName>
                                          <p:attrName>ppt_y</p:attrName>
                                        </p:attrNameLst>
                                      </p:cBhvr>
                                      <p:rCtr x="20469" y="12060"/>
                                    </p:animMotion>
                                  </p:childTnLst>
                                </p:cTn>
                              </p:par>
                              <p:par>
                                <p:cTn id="13" presetID="49" presetClass="path" presetSubtype="0" accel="50000" decel="50000" fill="hold" nodeType="withEffect">
                                  <p:stCondLst>
                                    <p:cond delay="0"/>
                                  </p:stCondLst>
                                  <p:childTnLst>
                                    <p:animMotion origin="layout" path="M -1.66667E-6 1.11111E-6 L 0.39965 0.2412 " pathEditMode="relative" rAng="0" ptsTypes="AA">
                                      <p:cBhvr>
                                        <p:cTn id="14" dur="2000" fill="hold"/>
                                        <p:tgtEl>
                                          <p:spTgt spid="19"/>
                                        </p:tgtEl>
                                        <p:attrNameLst>
                                          <p:attrName>ppt_x</p:attrName>
                                          <p:attrName>ppt_y</p:attrName>
                                        </p:attrNameLst>
                                      </p:cBhvr>
                                      <p:rCtr x="19983" y="12060"/>
                                    </p:animMotion>
                                  </p:childTnLst>
                                </p:cTn>
                              </p:par>
                              <p:par>
                                <p:cTn id="15" presetID="1" presetClass="entr" presetSubtype="0" fill="hold" nodeType="withEffect">
                                  <p:stCondLst>
                                    <p:cond delay="150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7</a:t>
            </a:fld>
            <a:endParaRPr lang="en-GB"/>
          </a:p>
        </p:txBody>
      </p:sp>
      <p:sp>
        <p:nvSpPr>
          <p:cNvPr id="3" name="Date Placeholder 2"/>
          <p:cNvSpPr>
            <a:spLocks noGrp="1"/>
          </p:cNvSpPr>
          <p:nvPr>
            <p:ph type="dt" sz="half" idx="11"/>
          </p:nvPr>
        </p:nvSpPr>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grpSp>
        <p:nvGrpSpPr>
          <p:cNvPr id="5" name="Group 4"/>
          <p:cNvGrpSpPr/>
          <p:nvPr/>
        </p:nvGrpSpPr>
        <p:grpSpPr>
          <a:xfrm>
            <a:off x="395536" y="1052736"/>
            <a:ext cx="7839075" cy="2114550"/>
            <a:chOff x="395536" y="1052736"/>
            <a:chExt cx="7839075" cy="211455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052736"/>
              <a:ext cx="7839075" cy="2114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043608" y="1052736"/>
              <a:ext cx="3888432" cy="461665"/>
            </a:xfrm>
            <a:prstGeom prst="rect">
              <a:avLst/>
            </a:prstGeom>
            <a:noFill/>
          </p:spPr>
          <p:txBody>
            <a:bodyPr wrap="square" rtlCol="0">
              <a:spAutoFit/>
            </a:bodyPr>
            <a:lstStyle/>
            <a:p>
              <a:r>
                <a:rPr lang="en-GB" sz="2400" b="1" dirty="0" smtClean="0">
                  <a:solidFill>
                    <a:srgbClr val="00B050"/>
                  </a:solidFill>
                </a:rPr>
                <a:t>GDP of the EU, 2003-2014</a:t>
              </a:r>
              <a:endParaRPr lang="en-GB" sz="2400" b="1" dirty="0">
                <a:solidFill>
                  <a:srgbClr val="00B050"/>
                </a:solidFill>
              </a:endParaRPr>
            </a:p>
          </p:txBody>
        </p:sp>
      </p:gr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3195636"/>
            <a:ext cx="6840760" cy="3004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2987824" y="5301208"/>
            <a:ext cx="5688632" cy="923330"/>
          </a:xfrm>
          <a:prstGeom prst="rect">
            <a:avLst/>
          </a:prstGeom>
          <a:solidFill>
            <a:srgbClr val="FFFF99"/>
          </a:solidFill>
        </p:spPr>
        <p:txBody>
          <a:bodyPr wrap="square">
            <a:spAutoFit/>
          </a:bodyPr>
          <a:lstStyle/>
          <a:p>
            <a:pPr indent="-540000">
              <a:buFont typeface="Wingdings" panose="05000000000000000000" pitchFamily="2" charset="2"/>
              <a:buChar char="Ø"/>
            </a:pPr>
            <a:r>
              <a:rPr lang="en-GB" dirty="0"/>
              <a:t>I want to…</a:t>
            </a:r>
          </a:p>
          <a:p>
            <a:pPr indent="-540000">
              <a:buFont typeface="Wingdings" panose="05000000000000000000" pitchFamily="2" charset="2"/>
              <a:buChar char="q"/>
            </a:pPr>
            <a:endParaRPr lang="en-GB" dirty="0"/>
          </a:p>
          <a:p>
            <a:pPr indent="-540000">
              <a:buFont typeface="Wingdings" panose="05000000000000000000" pitchFamily="2" charset="2"/>
              <a:buChar char="q"/>
            </a:pPr>
            <a:r>
              <a:rPr lang="en-GB" dirty="0"/>
              <a:t>… expose my data to the </a:t>
            </a:r>
            <a:r>
              <a:rPr lang="en-GB" dirty="0" smtClean="0"/>
              <a:t>public using standards</a:t>
            </a:r>
            <a:endParaRPr lang="en-GB" dirty="0"/>
          </a:p>
        </p:txBody>
      </p:sp>
    </p:spTree>
    <p:extLst>
      <p:ext uri="{BB962C8B-B14F-4D97-AF65-F5344CB8AC3E}">
        <p14:creationId xmlns:p14="http://schemas.microsoft.com/office/powerpoint/2010/main" val="556223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wipe(up)">
                                      <p:cBhvr>
                                        <p:cTn id="7" dur="2000"/>
                                        <p:tgtEl>
                                          <p:spTgt spid="3075"/>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8</a:t>
            </a:fld>
            <a:endParaRPr lang="en-GB"/>
          </a:p>
        </p:txBody>
      </p:sp>
      <p:sp>
        <p:nvSpPr>
          <p:cNvPr id="3" name="Date Placeholder 2"/>
          <p:cNvSpPr>
            <a:spLocks noGrp="1"/>
          </p:cNvSpPr>
          <p:nvPr>
            <p:ph type="dt" sz="half" idx="11"/>
          </p:nvPr>
        </p:nvSpPr>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sp>
        <p:nvSpPr>
          <p:cNvPr id="13" name="Cube 12"/>
          <p:cNvSpPr/>
          <p:nvPr/>
        </p:nvSpPr>
        <p:spPr>
          <a:xfrm>
            <a:off x="395537" y="1450540"/>
            <a:ext cx="2448272" cy="1182715"/>
          </a:xfrm>
          <a:prstGeom prst="cub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14" name="TextBox 13"/>
          <p:cNvSpPr txBox="1"/>
          <p:nvPr/>
        </p:nvSpPr>
        <p:spPr>
          <a:xfrm rot="565831">
            <a:off x="480908" y="1344424"/>
            <a:ext cx="3619551" cy="461665"/>
          </a:xfrm>
          <a:prstGeom prst="rect">
            <a:avLst/>
          </a:prstGeom>
          <a:noFill/>
        </p:spPr>
        <p:txBody>
          <a:bodyPr wrap="square" rtlCol="0">
            <a:spAutoFit/>
            <a:scene3d>
              <a:camera prst="isometricOffAxis1Top"/>
              <a:lightRig rig="threePt" dir="t"/>
            </a:scene3d>
          </a:bodyPr>
          <a:lstStyle/>
          <a:p>
            <a:r>
              <a:rPr lang="en-GB" sz="2400" dirty="0" smtClean="0"/>
              <a:t>GDP of the EU in 2014</a:t>
            </a:r>
            <a:endParaRPr lang="en-GB" sz="2400" dirty="0"/>
          </a:p>
        </p:txBody>
      </p:sp>
      <p:grpSp>
        <p:nvGrpSpPr>
          <p:cNvPr id="15" name="Group 14"/>
          <p:cNvGrpSpPr/>
          <p:nvPr/>
        </p:nvGrpSpPr>
        <p:grpSpPr>
          <a:xfrm>
            <a:off x="575888" y="1771089"/>
            <a:ext cx="3162095" cy="777381"/>
            <a:chOff x="2176892" y="2989012"/>
            <a:chExt cx="3162095" cy="777381"/>
          </a:xfrm>
        </p:grpSpPr>
        <p:sp>
          <p:nvSpPr>
            <p:cNvPr id="16" name="TextBox 15"/>
            <p:cNvSpPr txBox="1"/>
            <p:nvPr/>
          </p:nvSpPr>
          <p:spPr>
            <a:xfrm>
              <a:off x="2555776" y="2996952"/>
              <a:ext cx="2214068"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13’944</a:t>
              </a:r>
              <a:endParaRPr lang="en-GB" sz="4400" dirty="0">
                <a:latin typeface="Courier New" panose="02070309020205020404" pitchFamily="49" charset="0"/>
                <a:cs typeface="Courier New" panose="02070309020205020404" pitchFamily="49" charset="0"/>
              </a:endParaRPr>
            </a:p>
          </p:txBody>
        </p:sp>
        <p:sp>
          <p:nvSpPr>
            <p:cNvPr id="17" name="TextBox 16"/>
            <p:cNvSpPr txBox="1"/>
            <p:nvPr/>
          </p:nvSpPr>
          <p:spPr>
            <a:xfrm>
              <a:off x="2176892" y="2996951"/>
              <a:ext cx="522900"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a:t>
              </a:r>
              <a:endParaRPr lang="en-GB" sz="4400" dirty="0">
                <a:latin typeface="Courier New" panose="02070309020205020404" pitchFamily="49" charset="0"/>
                <a:cs typeface="Courier New" panose="02070309020205020404" pitchFamily="49" charset="0"/>
              </a:endParaRPr>
            </a:p>
          </p:txBody>
        </p:sp>
        <p:sp>
          <p:nvSpPr>
            <p:cNvPr id="18" name="TextBox 17"/>
            <p:cNvSpPr txBox="1"/>
            <p:nvPr/>
          </p:nvSpPr>
          <p:spPr>
            <a:xfrm>
              <a:off x="4816087" y="2989012"/>
              <a:ext cx="522900"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k</a:t>
              </a:r>
              <a:endParaRPr lang="en-GB" sz="4400" dirty="0">
                <a:latin typeface="Courier New" panose="02070309020205020404" pitchFamily="49" charset="0"/>
                <a:cs typeface="Courier New" panose="02070309020205020404" pitchFamily="49" charset="0"/>
              </a:endParaRPr>
            </a:p>
          </p:txBody>
        </p:sp>
      </p:grpSp>
      <p:grpSp>
        <p:nvGrpSpPr>
          <p:cNvPr id="23" name="Group 22"/>
          <p:cNvGrpSpPr/>
          <p:nvPr/>
        </p:nvGrpSpPr>
        <p:grpSpPr>
          <a:xfrm>
            <a:off x="328464" y="2852936"/>
            <a:ext cx="3924437" cy="1288831"/>
            <a:chOff x="4499992" y="2282255"/>
            <a:chExt cx="3924437" cy="1288831"/>
          </a:xfrm>
        </p:grpSpPr>
        <p:grpSp>
          <p:nvGrpSpPr>
            <p:cNvPr id="24" name="Group 23"/>
            <p:cNvGrpSpPr/>
            <p:nvPr/>
          </p:nvGrpSpPr>
          <p:grpSpPr>
            <a:xfrm>
              <a:off x="4499992" y="2282255"/>
              <a:ext cx="3924437" cy="1288831"/>
              <a:chOff x="107504" y="2282255"/>
              <a:chExt cx="3924437" cy="1288831"/>
            </a:xfrm>
          </p:grpSpPr>
          <p:sp>
            <p:nvSpPr>
              <p:cNvPr id="29" name="Cube 28"/>
              <p:cNvSpPr/>
              <p:nvPr/>
            </p:nvSpPr>
            <p:spPr>
              <a:xfrm>
                <a:off x="107504" y="2388371"/>
                <a:ext cx="3924437" cy="1182715"/>
              </a:xfrm>
              <a:prstGeom prst="cub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30" name="TextBox 29"/>
              <p:cNvSpPr txBox="1"/>
              <p:nvPr/>
            </p:nvSpPr>
            <p:spPr>
              <a:xfrm rot="565831">
                <a:off x="192876" y="2282255"/>
                <a:ext cx="3619551" cy="461665"/>
              </a:xfrm>
              <a:prstGeom prst="rect">
                <a:avLst/>
              </a:prstGeom>
              <a:noFill/>
            </p:spPr>
            <p:txBody>
              <a:bodyPr wrap="square" rtlCol="0">
                <a:spAutoFit/>
                <a:scene3d>
                  <a:camera prst="isometricOffAxis1Top"/>
                  <a:lightRig rig="threePt" dir="t"/>
                </a:scene3d>
              </a:bodyPr>
              <a:lstStyle/>
              <a:p>
                <a:r>
                  <a:rPr lang="en-GB" sz="2400" dirty="0" smtClean="0"/>
                  <a:t>GDP of the EU in 2014</a:t>
                </a:r>
                <a:endParaRPr lang="en-GB" sz="2400" dirty="0"/>
              </a:p>
            </p:txBody>
          </p:sp>
        </p:grpSp>
        <p:grpSp>
          <p:nvGrpSpPr>
            <p:cNvPr id="25" name="Group 24"/>
            <p:cNvGrpSpPr/>
            <p:nvPr/>
          </p:nvGrpSpPr>
          <p:grpSpPr>
            <a:xfrm>
              <a:off x="4680344" y="2708920"/>
              <a:ext cx="3162095" cy="777381"/>
              <a:chOff x="2176892" y="2989012"/>
              <a:chExt cx="3162095" cy="777381"/>
            </a:xfrm>
          </p:grpSpPr>
          <p:sp>
            <p:nvSpPr>
              <p:cNvPr id="26" name="TextBox 25"/>
              <p:cNvSpPr txBox="1"/>
              <p:nvPr/>
            </p:nvSpPr>
            <p:spPr>
              <a:xfrm>
                <a:off x="2555776" y="2996952"/>
                <a:ext cx="2214068"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13’944</a:t>
                </a:r>
                <a:endParaRPr lang="en-GB" sz="4400" dirty="0">
                  <a:latin typeface="Courier New" panose="02070309020205020404" pitchFamily="49" charset="0"/>
                  <a:cs typeface="Courier New" panose="02070309020205020404" pitchFamily="49" charset="0"/>
                </a:endParaRPr>
              </a:p>
            </p:txBody>
          </p:sp>
          <p:sp>
            <p:nvSpPr>
              <p:cNvPr id="27" name="TextBox 26"/>
              <p:cNvSpPr txBox="1"/>
              <p:nvPr/>
            </p:nvSpPr>
            <p:spPr>
              <a:xfrm>
                <a:off x="2176892" y="2996951"/>
                <a:ext cx="522900" cy="769441"/>
              </a:xfrm>
              <a:prstGeom prst="rect">
                <a:avLst/>
              </a:prstGeom>
              <a:noFill/>
            </p:spPr>
            <p:txBody>
              <a:bodyPr wrap="none" rtlCol="0">
                <a:spAutoFit/>
              </a:bodyPr>
              <a:lstStyle/>
              <a:p>
                <a:r>
                  <a:rPr lang="en-GB" sz="4400" b="1" dirty="0" smtClean="0">
                    <a:solidFill>
                      <a:srgbClr val="FF0000"/>
                    </a:solidFill>
                    <a:latin typeface="Courier New" panose="02070309020205020404" pitchFamily="49" charset="0"/>
                    <a:cs typeface="Courier New" panose="02070309020205020404" pitchFamily="49" charset="0"/>
                  </a:rPr>
                  <a:t>$</a:t>
                </a:r>
                <a:endParaRPr lang="en-GB" sz="4400" b="1" dirty="0">
                  <a:solidFill>
                    <a:srgbClr val="FF0000"/>
                  </a:solidFill>
                  <a:latin typeface="Courier New" panose="02070309020205020404" pitchFamily="49" charset="0"/>
                  <a:cs typeface="Courier New" panose="02070309020205020404" pitchFamily="49" charset="0"/>
                </a:endParaRPr>
              </a:p>
            </p:txBody>
          </p:sp>
          <p:sp>
            <p:nvSpPr>
              <p:cNvPr id="28" name="TextBox 27"/>
              <p:cNvSpPr txBox="1"/>
              <p:nvPr/>
            </p:nvSpPr>
            <p:spPr>
              <a:xfrm>
                <a:off x="4816087" y="2989012"/>
                <a:ext cx="522900" cy="769441"/>
              </a:xfrm>
              <a:prstGeom prst="rect">
                <a:avLst/>
              </a:prstGeom>
              <a:noFill/>
            </p:spPr>
            <p:txBody>
              <a:bodyPr wrap="none" rtlCol="0">
                <a:spAutoFit/>
              </a:bodyPr>
              <a:lstStyle/>
              <a:p>
                <a:r>
                  <a:rPr lang="en-GB" sz="4400" b="1" dirty="0" smtClean="0">
                    <a:solidFill>
                      <a:srgbClr val="FF0000"/>
                    </a:solidFill>
                    <a:latin typeface="Courier New" panose="02070309020205020404" pitchFamily="49" charset="0"/>
                    <a:cs typeface="Courier New" panose="02070309020205020404" pitchFamily="49" charset="0"/>
                  </a:rPr>
                  <a:t>k</a:t>
                </a:r>
                <a:endParaRPr lang="en-GB" sz="4400" b="1" dirty="0">
                  <a:solidFill>
                    <a:srgbClr val="FF0000"/>
                  </a:solidFill>
                  <a:latin typeface="Courier New" panose="02070309020205020404" pitchFamily="49" charset="0"/>
                  <a:cs typeface="Courier New" panose="02070309020205020404" pitchFamily="49" charset="0"/>
                </a:endParaRPr>
              </a:p>
            </p:txBody>
          </p:sp>
        </p:grpSp>
      </p:grpSp>
      <p:grpSp>
        <p:nvGrpSpPr>
          <p:cNvPr id="31" name="Group 30"/>
          <p:cNvGrpSpPr/>
          <p:nvPr/>
        </p:nvGrpSpPr>
        <p:grpSpPr>
          <a:xfrm>
            <a:off x="328463" y="4365104"/>
            <a:ext cx="3924437" cy="1288831"/>
            <a:chOff x="4499992" y="2282255"/>
            <a:chExt cx="3924437" cy="1288831"/>
          </a:xfrm>
        </p:grpSpPr>
        <p:grpSp>
          <p:nvGrpSpPr>
            <p:cNvPr id="32" name="Group 31"/>
            <p:cNvGrpSpPr/>
            <p:nvPr/>
          </p:nvGrpSpPr>
          <p:grpSpPr>
            <a:xfrm>
              <a:off x="4499992" y="2282255"/>
              <a:ext cx="3924437" cy="1288831"/>
              <a:chOff x="107504" y="2282255"/>
              <a:chExt cx="3924437" cy="1288831"/>
            </a:xfrm>
          </p:grpSpPr>
          <p:sp>
            <p:nvSpPr>
              <p:cNvPr id="37" name="Cube 36"/>
              <p:cNvSpPr/>
              <p:nvPr/>
            </p:nvSpPr>
            <p:spPr>
              <a:xfrm>
                <a:off x="107504" y="2388371"/>
                <a:ext cx="3924437" cy="1182715"/>
              </a:xfrm>
              <a:prstGeom prst="cub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38" name="TextBox 37"/>
              <p:cNvSpPr txBox="1"/>
              <p:nvPr/>
            </p:nvSpPr>
            <p:spPr>
              <a:xfrm rot="565831">
                <a:off x="192876" y="2282255"/>
                <a:ext cx="3619551" cy="461665"/>
              </a:xfrm>
              <a:prstGeom prst="rect">
                <a:avLst/>
              </a:prstGeom>
              <a:noFill/>
            </p:spPr>
            <p:txBody>
              <a:bodyPr wrap="square" rtlCol="0">
                <a:spAutoFit/>
                <a:scene3d>
                  <a:camera prst="isometricOffAxis1Top"/>
                  <a:lightRig rig="threePt" dir="t"/>
                </a:scene3d>
              </a:bodyPr>
              <a:lstStyle/>
              <a:p>
                <a:r>
                  <a:rPr lang="en-GB" sz="2400" dirty="0" smtClean="0"/>
                  <a:t>GDP of the EU in 2014</a:t>
                </a:r>
                <a:endParaRPr lang="en-GB" sz="2400" dirty="0"/>
              </a:p>
            </p:txBody>
          </p:sp>
        </p:grpSp>
        <p:grpSp>
          <p:nvGrpSpPr>
            <p:cNvPr id="33" name="Group 32"/>
            <p:cNvGrpSpPr/>
            <p:nvPr/>
          </p:nvGrpSpPr>
          <p:grpSpPr>
            <a:xfrm>
              <a:off x="4680344" y="2708920"/>
              <a:ext cx="3331212" cy="777381"/>
              <a:chOff x="2176892" y="2989012"/>
              <a:chExt cx="3331212" cy="777381"/>
            </a:xfrm>
          </p:grpSpPr>
          <p:sp>
            <p:nvSpPr>
              <p:cNvPr id="34" name="TextBox 33"/>
              <p:cNvSpPr txBox="1"/>
              <p:nvPr/>
            </p:nvSpPr>
            <p:spPr>
              <a:xfrm>
                <a:off x="2555776" y="2996952"/>
                <a:ext cx="2214068" cy="769441"/>
              </a:xfrm>
              <a:prstGeom prst="rect">
                <a:avLst/>
              </a:prstGeom>
              <a:noFill/>
            </p:spPr>
            <p:txBody>
              <a:bodyPr wrap="none" rtlCol="0">
                <a:spAutoFit/>
              </a:bodyPr>
              <a:lstStyle/>
              <a:p>
                <a:r>
                  <a:rPr lang="en-GB" sz="4400" dirty="0" smtClean="0">
                    <a:latin typeface="Courier New" panose="02070309020205020404" pitchFamily="49" charset="0"/>
                    <a:cs typeface="Courier New" panose="02070309020205020404" pitchFamily="49" charset="0"/>
                  </a:rPr>
                  <a:t>13’944</a:t>
                </a:r>
                <a:endParaRPr lang="en-GB" sz="4400" dirty="0">
                  <a:latin typeface="Courier New" panose="02070309020205020404" pitchFamily="49" charset="0"/>
                  <a:cs typeface="Courier New" panose="02070309020205020404" pitchFamily="49" charset="0"/>
                </a:endParaRPr>
              </a:p>
            </p:txBody>
          </p:sp>
          <p:sp>
            <p:nvSpPr>
              <p:cNvPr id="35" name="TextBox 34"/>
              <p:cNvSpPr txBox="1"/>
              <p:nvPr/>
            </p:nvSpPr>
            <p:spPr>
              <a:xfrm>
                <a:off x="2176892" y="2996951"/>
                <a:ext cx="522900" cy="769441"/>
              </a:xfrm>
              <a:prstGeom prst="rect">
                <a:avLst/>
              </a:prstGeom>
              <a:noFill/>
            </p:spPr>
            <p:txBody>
              <a:bodyPr wrap="none" rtlCol="0">
                <a:spAutoFit/>
              </a:bodyPr>
              <a:lstStyle/>
              <a:p>
                <a:r>
                  <a:rPr lang="en-GB" sz="4400" b="1" dirty="0" smtClean="0">
                    <a:solidFill>
                      <a:srgbClr val="00B050"/>
                    </a:solidFill>
                    <a:latin typeface="Courier New" panose="02070309020205020404" pitchFamily="49" charset="0"/>
                    <a:cs typeface="Courier New" panose="02070309020205020404" pitchFamily="49" charset="0"/>
                  </a:rPr>
                  <a:t>€</a:t>
                </a:r>
                <a:endParaRPr lang="en-GB" sz="4400" b="1" dirty="0">
                  <a:solidFill>
                    <a:srgbClr val="00B050"/>
                  </a:solidFill>
                  <a:latin typeface="Courier New" panose="02070309020205020404" pitchFamily="49" charset="0"/>
                  <a:cs typeface="Courier New" panose="02070309020205020404" pitchFamily="49" charset="0"/>
                </a:endParaRPr>
              </a:p>
            </p:txBody>
          </p:sp>
          <p:sp>
            <p:nvSpPr>
              <p:cNvPr id="36" name="TextBox 35"/>
              <p:cNvSpPr txBox="1"/>
              <p:nvPr/>
            </p:nvSpPr>
            <p:spPr>
              <a:xfrm>
                <a:off x="4646971" y="2989012"/>
                <a:ext cx="861133" cy="769441"/>
              </a:xfrm>
              <a:prstGeom prst="rect">
                <a:avLst/>
              </a:prstGeom>
              <a:noFill/>
            </p:spPr>
            <p:txBody>
              <a:bodyPr wrap="none" rtlCol="0">
                <a:spAutoFit/>
              </a:bodyPr>
              <a:lstStyle/>
              <a:p>
                <a:r>
                  <a:rPr lang="en-GB" sz="4400" b="1" dirty="0" err="1" smtClean="0">
                    <a:solidFill>
                      <a:srgbClr val="00B050"/>
                    </a:solidFill>
                    <a:latin typeface="Courier New" panose="02070309020205020404" pitchFamily="49" charset="0"/>
                    <a:cs typeface="Courier New" panose="02070309020205020404" pitchFamily="49" charset="0"/>
                  </a:rPr>
                  <a:t>bn</a:t>
                </a:r>
                <a:endParaRPr lang="en-GB" sz="4400" b="1" dirty="0">
                  <a:solidFill>
                    <a:srgbClr val="00B050"/>
                  </a:solidFill>
                  <a:latin typeface="Courier New" panose="02070309020205020404" pitchFamily="49" charset="0"/>
                  <a:cs typeface="Courier New" panose="02070309020205020404" pitchFamily="49" charset="0"/>
                </a:endParaRPr>
              </a:p>
            </p:txBody>
          </p:sp>
        </p:grpSp>
      </p:grpSp>
      <p:sp>
        <p:nvSpPr>
          <p:cNvPr id="39" name="Rectangle 38"/>
          <p:cNvSpPr/>
          <p:nvPr/>
        </p:nvSpPr>
        <p:spPr>
          <a:xfrm>
            <a:off x="4427984" y="5301208"/>
            <a:ext cx="4248472" cy="923330"/>
          </a:xfrm>
          <a:prstGeom prst="rect">
            <a:avLst/>
          </a:prstGeom>
          <a:solidFill>
            <a:srgbClr val="FFFF99"/>
          </a:solidFill>
        </p:spPr>
        <p:txBody>
          <a:bodyPr wrap="square">
            <a:spAutoFit/>
          </a:bodyPr>
          <a:lstStyle/>
          <a:p>
            <a:pPr indent="-540000">
              <a:buFont typeface="Wingdings" panose="05000000000000000000" pitchFamily="2" charset="2"/>
              <a:buChar char="Ø"/>
            </a:pPr>
            <a:r>
              <a:rPr lang="en-GB" dirty="0"/>
              <a:t>I want to…</a:t>
            </a:r>
          </a:p>
          <a:p>
            <a:pPr indent="-540000">
              <a:buFont typeface="Wingdings" panose="05000000000000000000" pitchFamily="2" charset="2"/>
              <a:buChar char="q"/>
            </a:pPr>
            <a:endParaRPr lang="en-GB" dirty="0"/>
          </a:p>
          <a:p>
            <a:pPr indent="-540000">
              <a:buFont typeface="Wingdings" panose="05000000000000000000" pitchFamily="2" charset="2"/>
              <a:buChar char="q"/>
            </a:pPr>
            <a:r>
              <a:rPr lang="en-GB" dirty="0"/>
              <a:t>… validate that data is correct</a:t>
            </a:r>
          </a:p>
        </p:txBody>
      </p:sp>
    </p:spTree>
    <p:extLst>
      <p:ext uri="{BB962C8B-B14F-4D97-AF65-F5344CB8AC3E}">
        <p14:creationId xmlns:p14="http://schemas.microsoft.com/office/powerpoint/2010/main" val="624915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solidFill>
                  <a:srgbClr val="C00000"/>
                </a:solidFill>
              </a:rPr>
              <a:t>Why?</a:t>
            </a:r>
            <a:r>
              <a:rPr lang="en-US" dirty="0"/>
              <a:t> : The business </a:t>
            </a:r>
            <a:r>
              <a:rPr lang="en-US" dirty="0" smtClean="0"/>
              <a:t>case</a:t>
            </a:r>
            <a:endParaRPr lang="en-GB" dirty="0"/>
          </a:p>
        </p:txBody>
      </p:sp>
      <p:sp>
        <p:nvSpPr>
          <p:cNvPr id="9" name="Content Placeholder 8"/>
          <p:cNvSpPr>
            <a:spLocks noGrp="1"/>
          </p:cNvSpPr>
          <p:nvPr>
            <p:ph idx="1"/>
          </p:nvPr>
        </p:nvSpPr>
        <p:spPr>
          <a:xfrm>
            <a:off x="395288" y="1268413"/>
            <a:ext cx="8425184" cy="4536851"/>
          </a:xfrm>
        </p:spPr>
        <p:txBody>
          <a:bodyPr>
            <a:normAutofit lnSpcReduction="10000"/>
          </a:bodyPr>
          <a:lstStyle/>
          <a:p>
            <a:pPr indent="-540000">
              <a:buFont typeface="Wingdings" panose="05000000000000000000" pitchFamily="2" charset="2"/>
              <a:buChar char="Ø"/>
            </a:pPr>
            <a:r>
              <a:rPr lang="en-GB" dirty="0" smtClean="0"/>
              <a:t>I want to…</a:t>
            </a:r>
          </a:p>
          <a:p>
            <a:pPr indent="-540000">
              <a:buFont typeface="Wingdings" panose="05000000000000000000" pitchFamily="2" charset="2"/>
              <a:buChar char="q"/>
            </a:pPr>
            <a:endParaRPr lang="en-GB" dirty="0" smtClean="0"/>
          </a:p>
          <a:p>
            <a:pPr indent="-540000">
              <a:buFont typeface="Wingdings" panose="05000000000000000000" pitchFamily="2" charset="2"/>
              <a:buChar char="q"/>
            </a:pPr>
            <a:r>
              <a:rPr lang="en-GB" dirty="0"/>
              <a:t>… structure my statistical </a:t>
            </a:r>
            <a:r>
              <a:rPr lang="en-GB" dirty="0" smtClean="0"/>
              <a:t>datasets</a:t>
            </a:r>
          </a:p>
          <a:p>
            <a:pPr indent="-540000">
              <a:buFont typeface="Wingdings" panose="05000000000000000000" pitchFamily="2" charset="2"/>
              <a:buChar char="q"/>
            </a:pPr>
            <a:endParaRPr lang="en-GB" dirty="0"/>
          </a:p>
          <a:p>
            <a:pPr indent="-540000">
              <a:buFont typeface="Wingdings" panose="05000000000000000000" pitchFamily="2" charset="2"/>
              <a:buChar char="q"/>
            </a:pPr>
            <a:r>
              <a:rPr lang="en-GB" dirty="0" smtClean="0"/>
              <a:t>… exchange data with other organisations</a:t>
            </a:r>
          </a:p>
          <a:p>
            <a:pPr indent="-540000">
              <a:buFont typeface="Wingdings" panose="05000000000000000000" pitchFamily="2" charset="2"/>
              <a:buChar char="q"/>
            </a:pPr>
            <a:endParaRPr lang="en-GB" dirty="0" smtClean="0"/>
          </a:p>
          <a:p>
            <a:pPr indent="-540000">
              <a:buFont typeface="Wingdings" panose="05000000000000000000" pitchFamily="2" charset="2"/>
              <a:buChar char="q"/>
            </a:pPr>
            <a:r>
              <a:rPr lang="en-GB" dirty="0" smtClean="0"/>
              <a:t>… expose my data to the public using standards</a:t>
            </a:r>
          </a:p>
          <a:p>
            <a:pPr indent="-540000">
              <a:buFont typeface="Wingdings" panose="05000000000000000000" pitchFamily="2" charset="2"/>
              <a:buChar char="q"/>
            </a:pPr>
            <a:endParaRPr lang="en-GB" dirty="0"/>
          </a:p>
          <a:p>
            <a:pPr indent="-540000">
              <a:buFont typeface="Wingdings" panose="05000000000000000000" pitchFamily="2" charset="2"/>
              <a:buChar char="q"/>
            </a:pPr>
            <a:r>
              <a:rPr lang="en-GB" dirty="0" smtClean="0"/>
              <a:t>… validate that data is correct</a:t>
            </a:r>
          </a:p>
        </p:txBody>
      </p:sp>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9</a:t>
            </a:fld>
            <a:endParaRPr lang="en-GB"/>
          </a:p>
        </p:txBody>
      </p:sp>
      <p:sp>
        <p:nvSpPr>
          <p:cNvPr id="3" name="Date Placeholder 2"/>
          <p:cNvSpPr>
            <a:spLocks noGrp="1"/>
          </p:cNvSpPr>
          <p:nvPr>
            <p:ph type="dt" sz="half" idx="11"/>
          </p:nvPr>
        </p:nvSpPr>
        <p:spPr>
          <a:prstGeom prst="rect">
            <a:avLst/>
          </a:prstGeom>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1790792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SDMX 2011">
  <a:themeElements>
    <a:clrScheme name="SDMX 20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DMX 201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DMX 20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DMX 201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DMX 201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DMX 201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DMX 201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DMX 201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DMX 201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DMX 201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DMX 201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DMX 201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DMX 201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DMX 201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Estat_white_E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SDMX 2011</Template>
  <TotalTime>301</TotalTime>
  <Words>2542</Words>
  <Application>Microsoft Office PowerPoint</Application>
  <PresentationFormat>On-screen Show (4:3)</PresentationFormat>
  <Paragraphs>641</Paragraphs>
  <Slides>42</Slides>
  <Notes>42</Notes>
  <HiddenSlides>2</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42</vt:i4>
      </vt:variant>
    </vt:vector>
  </HeadingPairs>
  <TitlesOfParts>
    <vt:vector size="45" baseType="lpstr">
      <vt:lpstr>SDMX 2011</vt:lpstr>
      <vt:lpstr>Estat_white_EN</vt:lpstr>
      <vt:lpstr>ClipArt</vt:lpstr>
      <vt:lpstr>PowerPoint Presentation</vt:lpstr>
      <vt:lpstr>PowerPoint Presentation</vt:lpstr>
      <vt:lpstr>Outline</vt:lpstr>
      <vt:lpstr>Outline</vt:lpstr>
      <vt:lpstr>PowerPoint Presentation</vt:lpstr>
      <vt:lpstr>PowerPoint Presentation</vt:lpstr>
      <vt:lpstr>PowerPoint Presentation</vt:lpstr>
      <vt:lpstr>PowerPoint Presentation</vt:lpstr>
      <vt:lpstr>Why? : The business case</vt:lpstr>
      <vt:lpstr>Outline</vt:lpstr>
      <vt:lpstr>PowerPoint Presentation</vt:lpstr>
      <vt:lpstr>The SDMX Components</vt:lpstr>
      <vt:lpstr>Describing the data exchange</vt:lpstr>
      <vt:lpstr>PowerPoint Presentation</vt:lpstr>
      <vt:lpstr>DERIVING A DATA STRUCTURE FROM A TABLE</vt:lpstr>
      <vt:lpstr>Concepts play roles in a Data Structure</vt:lpstr>
      <vt:lpstr>DERIVING A DATA STRUCTURE FROM A TABLE</vt:lpstr>
      <vt:lpstr>DATA STRUCTURE DEFINITION</vt:lpstr>
      <vt:lpstr>SDMX Information Model - Summary</vt:lpstr>
      <vt:lpstr>SDMX Information Model (“metamodel”)</vt:lpstr>
      <vt:lpstr>Four Modelling Levels</vt:lpstr>
      <vt:lpstr>PowerPoint Presentation</vt:lpstr>
      <vt:lpstr>SDMX Model: Data Structures and Data Sets</vt:lpstr>
      <vt:lpstr>SDMX Validation Possibilities</vt:lpstr>
      <vt:lpstr>Content-Oriented guidelines</vt:lpstr>
      <vt:lpstr>PowerPoint Presentation</vt:lpstr>
      <vt:lpstr>Use of cross-domain concepts     </vt:lpstr>
      <vt:lpstr>Outline</vt:lpstr>
      <vt:lpstr>ISSUES COVERED</vt:lpstr>
      <vt:lpstr>YET ANOTHER LIST!!!</vt:lpstr>
      <vt:lpstr>e.g. SDMX IMPLEMENTATION TOOLS </vt:lpstr>
      <vt:lpstr>STRUCTURED SDMX IMPLEMENTATION</vt:lpstr>
      <vt:lpstr>SDMX IMPLEMENTATION STEPS</vt:lpstr>
      <vt:lpstr>ISSUES TO CONSIDER BEFOREHAND</vt:lpstr>
      <vt:lpstr>Outline</vt:lpstr>
      <vt:lpstr>Why? : The business case</vt:lpstr>
      <vt:lpstr>Why? : The business case</vt:lpstr>
      <vt:lpstr>Why? : The business case</vt:lpstr>
      <vt:lpstr>Why? : The business case</vt:lpstr>
      <vt:lpstr>Why? : The business case</vt:lpstr>
      <vt:lpstr>PowerPoint Presentation</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 Item 1</dc:title>
  <dc:creator>Marco.Pellegrino@ec.europa.eu</dc:creator>
  <cp:lastModifiedBy>user</cp:lastModifiedBy>
  <cp:revision>211</cp:revision>
  <cp:lastPrinted>2015-09-03T10:52:29Z</cp:lastPrinted>
  <dcterms:created xsi:type="dcterms:W3CDTF">2011-04-08T07:21:14Z</dcterms:created>
  <dcterms:modified xsi:type="dcterms:W3CDTF">2015-09-28T02:20:40Z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